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1.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1.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ms-office.chartstyle+xml" PartName="/ppt/charts/style1.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Lst>
  <p:sldSz cy="6858000" cx="12192000"/>
  <p:notesSz cx="6858000" cy="9144000"/>
  <p:embeddedFontLst>
    <p:embeddedFont>
      <p:font typeface="Fredoka"/>
      <p:regular r:id="rId59"/>
      <p:bold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1" roundtripDataSignature="AMtx7mgp5D9VF9/OqAmbCCsOOobae9NHs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1" Type="http://customschemas.google.com/relationships/presentationmetadata" Target="meta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60" Type="http://schemas.openxmlformats.org/officeDocument/2006/relationships/font" Target="fonts/Fredoka-bold.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font" Target="fonts/Fredoka-regular.fntdata"/><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1495;&#1493;&#1489;&#1512;&#1514;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he-IL"/>
              <a:t>עוצמת ההעברה והחזרה כתלות בזווית הכניסה </a:t>
            </a:r>
          </a:p>
        </c:rich>
      </c:tx>
      <c:overlay val="0"/>
      <c:spPr>
        <a:noFill/>
        <a:ln>
          <a:noFill/>
        </a:ln>
        <a:effectLst/>
      </c:spPr>
      <c:txPr>
        <a:bodyPr rot="0" spcFirstLastPara="1" vertOverflow="ellipsis" vert="horz" wrap="square" anchor="ctr" anchorCtr="1"/>
        <a:lstStyle/>
        <a:p>
          <a:pPr>
            <a:defRPr sz="24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he-IL"/>
        </a:p>
      </c:txPr>
    </c:title>
    <c:autoTitleDeleted val="0"/>
    <c:plotArea>
      <c:layout/>
      <c:scatterChart>
        <c:scatterStyle val="smoothMarker"/>
        <c:varyColors val="0"/>
        <c:ser>
          <c:idx val="0"/>
          <c:order val="0"/>
          <c:tx>
            <c:strRef>
              <c:f>'מעבר אור ממים לאוויר'!$C$2</c:f>
              <c:strCache>
                <c:ptCount val="1"/>
                <c:pt idx="0">
                  <c:v>עוצמת אור מוחזר (%)</c:v>
                </c:pt>
              </c:strCache>
            </c:strRef>
          </c:tx>
          <c:spPr>
            <a:ln w="38100" cap="rnd">
              <a:solidFill>
                <a:schemeClr val="accent1"/>
              </a:solidFill>
              <a:round/>
            </a:ln>
            <a:effectLst>
              <a:outerShdw blurRad="57150" dist="19050" dir="5400000" algn="ctr" rotWithShape="0">
                <a:srgbClr val="000000">
                  <a:alpha val="63000"/>
                </a:srgbClr>
              </a:outerShdw>
            </a:effectLst>
          </c:spPr>
          <c:marker>
            <c:symbol val="circle"/>
            <c:size val="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38100" cap="rnd">
                <a:solidFill>
                  <a:schemeClr val="accent1"/>
                </a:solidFill>
                <a:round/>
              </a:ln>
              <a:effectLst>
                <a:outerShdw blurRad="57150" dist="19050" dir="5400000" algn="ctr" rotWithShape="0">
                  <a:srgbClr val="000000">
                    <a:alpha val="63000"/>
                  </a:srgbClr>
                </a:outerShdw>
              </a:effectLst>
            </c:spPr>
          </c:marker>
          <c:xVal>
            <c:numRef>
              <c:f>'מעבר אור ממים לאוויר'!$A$3:$A$22</c:f>
              <c:numCache>
                <c:formatCode>General</c:formatCode>
                <c:ptCount val="20"/>
                <c:pt idx="0">
                  <c:v>0</c:v>
                </c:pt>
                <c:pt idx="1">
                  <c:v>5</c:v>
                </c:pt>
                <c:pt idx="2">
                  <c:v>10</c:v>
                </c:pt>
                <c:pt idx="3">
                  <c:v>15</c:v>
                </c:pt>
                <c:pt idx="4">
                  <c:v>20</c:v>
                </c:pt>
                <c:pt idx="5">
                  <c:v>25</c:v>
                </c:pt>
                <c:pt idx="6">
                  <c:v>30</c:v>
                </c:pt>
                <c:pt idx="7">
                  <c:v>35</c:v>
                </c:pt>
                <c:pt idx="8">
                  <c:v>40</c:v>
                </c:pt>
                <c:pt idx="9">
                  <c:v>45</c:v>
                </c:pt>
                <c:pt idx="10">
                  <c:v>46</c:v>
                </c:pt>
                <c:pt idx="11">
                  <c:v>47</c:v>
                </c:pt>
                <c:pt idx="12">
                  <c:v>48</c:v>
                </c:pt>
                <c:pt idx="13">
                  <c:v>48.5</c:v>
                </c:pt>
                <c:pt idx="14">
                  <c:v>49</c:v>
                </c:pt>
                <c:pt idx="15">
                  <c:v>50</c:v>
                </c:pt>
                <c:pt idx="16">
                  <c:v>60</c:v>
                </c:pt>
                <c:pt idx="17">
                  <c:v>70</c:v>
                </c:pt>
                <c:pt idx="18">
                  <c:v>80</c:v>
                </c:pt>
                <c:pt idx="19">
                  <c:v>89</c:v>
                </c:pt>
              </c:numCache>
            </c:numRef>
          </c:xVal>
          <c:yVal>
            <c:numRef>
              <c:f>'מעבר אור ממים לאוויר'!$C$3:$C$22</c:f>
              <c:numCache>
                <c:formatCode>General</c:formatCode>
                <c:ptCount val="20"/>
                <c:pt idx="0">
                  <c:v>0</c:v>
                </c:pt>
                <c:pt idx="1">
                  <c:v>2.08</c:v>
                </c:pt>
                <c:pt idx="2">
                  <c:v>2.21</c:v>
                </c:pt>
                <c:pt idx="3">
                  <c:v>2.46</c:v>
                </c:pt>
                <c:pt idx="4">
                  <c:v>2.85</c:v>
                </c:pt>
                <c:pt idx="5">
                  <c:v>3.51</c:v>
                </c:pt>
                <c:pt idx="6">
                  <c:v>4.58</c:v>
                </c:pt>
                <c:pt idx="7">
                  <c:v>6.59</c:v>
                </c:pt>
                <c:pt idx="8">
                  <c:v>10.87</c:v>
                </c:pt>
                <c:pt idx="9">
                  <c:v>21.54</c:v>
                </c:pt>
                <c:pt idx="10">
                  <c:v>27.6</c:v>
                </c:pt>
                <c:pt idx="11">
                  <c:v>36.26</c:v>
                </c:pt>
                <c:pt idx="12">
                  <c:v>49.96</c:v>
                </c:pt>
                <c:pt idx="13">
                  <c:v>83.65</c:v>
                </c:pt>
                <c:pt idx="14">
                  <c:v>100</c:v>
                </c:pt>
                <c:pt idx="15">
                  <c:v>100</c:v>
                </c:pt>
                <c:pt idx="16">
                  <c:v>100</c:v>
                </c:pt>
                <c:pt idx="17">
                  <c:v>100</c:v>
                </c:pt>
                <c:pt idx="18">
                  <c:v>100</c:v>
                </c:pt>
                <c:pt idx="19">
                  <c:v>100</c:v>
                </c:pt>
              </c:numCache>
            </c:numRef>
          </c:yVal>
          <c:smooth val="1"/>
          <c:extLst>
            <c:ext xmlns:c16="http://schemas.microsoft.com/office/drawing/2014/chart" uri="{C3380CC4-5D6E-409C-BE32-E72D297353CC}">
              <c16:uniqueId val="{00000000-3327-4792-9571-37061EB36B32}"/>
            </c:ext>
          </c:extLst>
        </c:ser>
        <c:ser>
          <c:idx val="1"/>
          <c:order val="1"/>
          <c:tx>
            <c:strRef>
              <c:f>'מעבר אור ממים לאוויר'!$D$2</c:f>
              <c:strCache>
                <c:ptCount val="1"/>
                <c:pt idx="0">
                  <c:v>עוצמת אור עובר (%)</c:v>
                </c:pt>
              </c:strCache>
            </c:strRef>
          </c:tx>
          <c:spPr>
            <a:ln w="38100" cap="rnd">
              <a:solidFill>
                <a:schemeClr val="accent2"/>
              </a:solidFill>
              <a:round/>
            </a:ln>
            <a:effectLst>
              <a:outerShdw blurRad="57150" dist="19050" dir="5400000" algn="ctr" rotWithShape="0">
                <a:srgbClr val="000000">
                  <a:alpha val="63000"/>
                </a:srgbClr>
              </a:outerShdw>
            </a:effectLst>
          </c:spPr>
          <c:marker>
            <c:symbol val="circle"/>
            <c:size val="6"/>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38100" cap="rnd">
                <a:solidFill>
                  <a:schemeClr val="accent2"/>
                </a:solidFill>
                <a:round/>
              </a:ln>
              <a:effectLst>
                <a:outerShdw blurRad="57150" dist="19050" dir="5400000" algn="ctr" rotWithShape="0">
                  <a:srgbClr val="000000">
                    <a:alpha val="63000"/>
                  </a:srgbClr>
                </a:outerShdw>
              </a:effectLst>
            </c:spPr>
          </c:marker>
          <c:xVal>
            <c:numRef>
              <c:f>'מעבר אור ממים לאוויר'!$A$3:$A$22</c:f>
              <c:numCache>
                <c:formatCode>General</c:formatCode>
                <c:ptCount val="20"/>
                <c:pt idx="0">
                  <c:v>0</c:v>
                </c:pt>
                <c:pt idx="1">
                  <c:v>5</c:v>
                </c:pt>
                <c:pt idx="2">
                  <c:v>10</c:v>
                </c:pt>
                <c:pt idx="3">
                  <c:v>15</c:v>
                </c:pt>
                <c:pt idx="4">
                  <c:v>20</c:v>
                </c:pt>
                <c:pt idx="5">
                  <c:v>25</c:v>
                </c:pt>
                <c:pt idx="6">
                  <c:v>30</c:v>
                </c:pt>
                <c:pt idx="7">
                  <c:v>35</c:v>
                </c:pt>
                <c:pt idx="8">
                  <c:v>40</c:v>
                </c:pt>
                <c:pt idx="9">
                  <c:v>45</c:v>
                </c:pt>
                <c:pt idx="10">
                  <c:v>46</c:v>
                </c:pt>
                <c:pt idx="11">
                  <c:v>47</c:v>
                </c:pt>
                <c:pt idx="12">
                  <c:v>48</c:v>
                </c:pt>
                <c:pt idx="13">
                  <c:v>48.5</c:v>
                </c:pt>
                <c:pt idx="14">
                  <c:v>49</c:v>
                </c:pt>
                <c:pt idx="15">
                  <c:v>50</c:v>
                </c:pt>
                <c:pt idx="16">
                  <c:v>60</c:v>
                </c:pt>
                <c:pt idx="17">
                  <c:v>70</c:v>
                </c:pt>
                <c:pt idx="18">
                  <c:v>80</c:v>
                </c:pt>
                <c:pt idx="19">
                  <c:v>89</c:v>
                </c:pt>
              </c:numCache>
            </c:numRef>
          </c:xVal>
          <c:yVal>
            <c:numRef>
              <c:f>'מעבר אור ממים לאוויר'!$D$3:$D$22</c:f>
              <c:numCache>
                <c:formatCode>General</c:formatCode>
                <c:ptCount val="20"/>
                <c:pt idx="0">
                  <c:v>100</c:v>
                </c:pt>
                <c:pt idx="1">
                  <c:v>97.92</c:v>
                </c:pt>
                <c:pt idx="2">
                  <c:v>97.79</c:v>
                </c:pt>
                <c:pt idx="3">
                  <c:v>97.54</c:v>
                </c:pt>
                <c:pt idx="4">
                  <c:v>97.15</c:v>
                </c:pt>
                <c:pt idx="5">
                  <c:v>96.49</c:v>
                </c:pt>
                <c:pt idx="6">
                  <c:v>95.42</c:v>
                </c:pt>
                <c:pt idx="7">
                  <c:v>93.41</c:v>
                </c:pt>
                <c:pt idx="8">
                  <c:v>89.13</c:v>
                </c:pt>
                <c:pt idx="9">
                  <c:v>78.459999999999994</c:v>
                </c:pt>
                <c:pt idx="10">
                  <c:v>72.400000000000006</c:v>
                </c:pt>
                <c:pt idx="11">
                  <c:v>63.74</c:v>
                </c:pt>
                <c:pt idx="12">
                  <c:v>50.04</c:v>
                </c:pt>
                <c:pt idx="13">
                  <c:v>16.350000000000001</c:v>
                </c:pt>
                <c:pt idx="14">
                  <c:v>0</c:v>
                </c:pt>
                <c:pt idx="15">
                  <c:v>0</c:v>
                </c:pt>
                <c:pt idx="16">
                  <c:v>0</c:v>
                </c:pt>
                <c:pt idx="17">
                  <c:v>0</c:v>
                </c:pt>
                <c:pt idx="18">
                  <c:v>0</c:v>
                </c:pt>
                <c:pt idx="19">
                  <c:v>0</c:v>
                </c:pt>
              </c:numCache>
            </c:numRef>
          </c:yVal>
          <c:smooth val="1"/>
          <c:extLst>
            <c:ext xmlns:c16="http://schemas.microsoft.com/office/drawing/2014/chart" uri="{C3380CC4-5D6E-409C-BE32-E72D297353CC}">
              <c16:uniqueId val="{00000001-3327-4792-9571-37061EB36B32}"/>
            </c:ext>
          </c:extLst>
        </c:ser>
        <c:dLbls>
          <c:showLegendKey val="0"/>
          <c:showVal val="0"/>
          <c:showCatName val="0"/>
          <c:showSerName val="0"/>
          <c:showPercent val="0"/>
          <c:showBubbleSize val="0"/>
        </c:dLbls>
        <c:axId val="1343527264"/>
        <c:axId val="1349948016"/>
      </c:scatterChart>
      <c:valAx>
        <c:axId val="1343527264"/>
        <c:scaling>
          <c:orientation val="minMax"/>
        </c:scaling>
        <c:delete val="0"/>
        <c:axPos val="b"/>
        <c:majorGridlines>
          <c:spPr>
            <a:ln w="9525" cap="flat" cmpd="sng" algn="ctr">
              <a:solidFill>
                <a:schemeClr val="lt1">
                  <a:lumMod val="95000"/>
                  <a:alpha val="10000"/>
                </a:schemeClr>
              </a:solidFill>
              <a:round/>
            </a:ln>
            <a:effectLst/>
          </c:spPr>
        </c:majorGridlines>
        <c:title>
          <c:tx>
            <c:rich>
              <a:bodyPr rot="0" spcFirstLastPara="1" vertOverflow="ellipsis" vert="horz" wrap="square" anchor="ctr" anchorCtr="1"/>
              <a:lstStyle/>
              <a:p>
                <a:pPr>
                  <a:defRPr sz="2000" b="1" i="0" u="none" strike="noStrike" kern="1200" cap="all" baseline="0">
                    <a:solidFill>
                      <a:schemeClr val="lt1">
                        <a:lumMod val="75000"/>
                      </a:schemeClr>
                    </a:solidFill>
                    <a:latin typeface="+mn-lt"/>
                    <a:ea typeface="+mn-ea"/>
                    <a:cs typeface="+mn-cs"/>
                  </a:defRPr>
                </a:pPr>
                <a:r>
                  <a:rPr lang="he-IL"/>
                  <a:t>זווית כניסה (מעלות)</a:t>
                </a:r>
              </a:p>
            </c:rich>
          </c:tx>
          <c:overlay val="0"/>
          <c:spPr>
            <a:noFill/>
            <a:ln>
              <a:noFill/>
            </a:ln>
            <a:effectLst/>
          </c:spPr>
          <c:txPr>
            <a:bodyPr rot="0" spcFirstLastPara="1" vertOverflow="ellipsis" vert="horz" wrap="square" anchor="ctr" anchorCtr="1"/>
            <a:lstStyle/>
            <a:p>
              <a:pPr>
                <a:defRPr sz="2000" b="1" i="0" u="none" strike="noStrike" kern="1200" cap="all" baseline="0">
                  <a:solidFill>
                    <a:schemeClr val="lt1">
                      <a:lumMod val="75000"/>
                    </a:schemeClr>
                  </a:solidFill>
                  <a:latin typeface="+mn-lt"/>
                  <a:ea typeface="+mn-ea"/>
                  <a:cs typeface="+mn-cs"/>
                </a:defRPr>
              </a:pPr>
              <a:endParaRPr lang="he-IL"/>
            </a:p>
          </c:txPr>
        </c:title>
        <c:numFmt formatCode="General" sourceLinked="1"/>
        <c:majorTickMark val="none"/>
        <c:minorTickMark val="none"/>
        <c:tickLblPos val="nextTo"/>
        <c:spPr>
          <a:noFill/>
          <a:ln w="22225" cap="flat" cmpd="sng" algn="ctr">
            <a:solidFill>
              <a:schemeClr val="lt1">
                <a:lumMod val="50000"/>
              </a:schemeClr>
            </a:solidFill>
          </a:ln>
          <a:effectLst/>
        </c:spPr>
        <c:txPr>
          <a:bodyPr rot="-60000000" spcFirstLastPara="1" vertOverflow="ellipsis" vert="horz" wrap="square" anchor="ctr" anchorCtr="1"/>
          <a:lstStyle/>
          <a:p>
            <a:pPr>
              <a:defRPr sz="2000" b="0" i="0" u="none" strike="noStrike" kern="1200" baseline="0">
                <a:solidFill>
                  <a:schemeClr val="lt1">
                    <a:lumMod val="75000"/>
                  </a:schemeClr>
                </a:solidFill>
                <a:latin typeface="+mn-lt"/>
                <a:ea typeface="+mn-ea"/>
                <a:cs typeface="+mn-cs"/>
              </a:defRPr>
            </a:pPr>
            <a:endParaRPr lang="he-IL"/>
          </a:p>
        </c:txPr>
        <c:crossAx val="1349948016"/>
        <c:crosses val="autoZero"/>
        <c:crossBetween val="midCat"/>
      </c:valAx>
      <c:valAx>
        <c:axId val="1349948016"/>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2000" b="1" i="0" u="none" strike="noStrike" kern="1200" cap="all" baseline="0">
                    <a:solidFill>
                      <a:schemeClr val="lt1">
                        <a:lumMod val="75000"/>
                      </a:schemeClr>
                    </a:solidFill>
                    <a:latin typeface="+mn-lt"/>
                    <a:ea typeface="+mn-ea"/>
                    <a:cs typeface="+mn-cs"/>
                  </a:defRPr>
                </a:pPr>
                <a:r>
                  <a:rPr lang="he-IL"/>
                  <a:t>עוצמת אור (%)</a:t>
                </a:r>
              </a:p>
            </c:rich>
          </c:tx>
          <c:overlay val="0"/>
          <c:spPr>
            <a:noFill/>
            <a:ln>
              <a:noFill/>
            </a:ln>
            <a:effectLst/>
          </c:spPr>
          <c:txPr>
            <a:bodyPr rot="-5400000" spcFirstLastPara="1" vertOverflow="ellipsis" vert="horz" wrap="square" anchor="ctr" anchorCtr="1"/>
            <a:lstStyle/>
            <a:p>
              <a:pPr>
                <a:defRPr sz="2000" b="1" i="0" u="none" strike="noStrike" kern="1200" cap="all" baseline="0">
                  <a:solidFill>
                    <a:schemeClr val="lt1">
                      <a:lumMod val="75000"/>
                    </a:schemeClr>
                  </a:solidFill>
                  <a:latin typeface="+mn-lt"/>
                  <a:ea typeface="+mn-ea"/>
                  <a:cs typeface="+mn-cs"/>
                </a:defRPr>
              </a:pPr>
              <a:endParaRPr lang="he-IL"/>
            </a:p>
          </c:txPr>
        </c:title>
        <c:numFmt formatCode="General" sourceLinked="1"/>
        <c:majorTickMark val="none"/>
        <c:minorTickMark val="none"/>
        <c:tickLblPos val="nextTo"/>
        <c:spPr>
          <a:noFill/>
          <a:ln w="9525" cap="flat" cmpd="sng" algn="ctr">
            <a:solidFill>
              <a:schemeClr val="lt1">
                <a:lumMod val="50000"/>
              </a:schemeClr>
            </a:solidFill>
          </a:ln>
          <a:effectLst/>
        </c:spPr>
        <c:txPr>
          <a:bodyPr rot="-60000000" spcFirstLastPara="1" vertOverflow="ellipsis" vert="horz" wrap="square" anchor="ctr" anchorCtr="1"/>
          <a:lstStyle/>
          <a:p>
            <a:pPr>
              <a:defRPr sz="2000" b="0" i="0" u="none" strike="noStrike" kern="1200" baseline="0">
                <a:solidFill>
                  <a:schemeClr val="lt1">
                    <a:lumMod val="75000"/>
                  </a:schemeClr>
                </a:solidFill>
                <a:latin typeface="+mn-lt"/>
                <a:ea typeface="+mn-ea"/>
                <a:cs typeface="+mn-cs"/>
              </a:defRPr>
            </a:pPr>
            <a:endParaRPr lang="he-IL"/>
          </a:p>
        </c:txPr>
        <c:crossAx val="134352726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lt1">
                  <a:lumMod val="75000"/>
                </a:schemeClr>
              </a:solidFill>
              <a:latin typeface="+mn-lt"/>
              <a:ea typeface="+mn-ea"/>
              <a:cs typeface="+mn-cs"/>
            </a:defRPr>
          </a:pPr>
          <a:endParaRPr lang="he-I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sz="2000"/>
      </a:pPr>
      <a:endParaRPr lang="he-I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8">
  <cs:axisTitle>
    <cs:lnRef idx="0"/>
    <cs:fillRef idx="0"/>
    <cs:effectRef idx="0"/>
    <cs:fontRef idx="minor">
      <a:schemeClr val="lt1">
        <a:lumMod val="75000"/>
      </a:schemeClr>
    </cs:fontRef>
    <cs:defRPr sz="1197" b="1" kern="1200" cap="all"/>
  </cs:axisTitle>
  <cs:categoryAxis>
    <cs:lnRef idx="0"/>
    <cs:fillRef idx="0"/>
    <cs:effectRef idx="0"/>
    <cs:fontRef idx="minor">
      <a:schemeClr val="lt1">
        <a:lumMod val="75000"/>
      </a:schemeClr>
    </cs:fontRef>
    <cs:spPr>
      <a:ln w="9525" cap="flat" cmpd="sng" algn="ctr">
        <a:solidFill>
          <a:schemeClr val="lt1">
            <a:lumMod val="50000"/>
          </a:schemeClr>
        </a:solidFill>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9525" cap="rnd">
        <a:solidFill>
          <a:schemeClr val="phClr"/>
        </a:solidFill>
        <a:round/>
      </a:ln>
    </cs:spPr>
  </cs:dataPointLine>
  <cs:dataPointMarker>
    <cs:lnRef idx="0">
      <cs:styleClr val="auto"/>
    </cs:lnRef>
    <cs:fillRef idx="3">
      <cs:styleClr val="auto"/>
    </cs:fillRef>
    <cs:effectRef idx="3"/>
    <cs:fontRef idx="minor">
      <a:schemeClr val="tx1"/>
    </cs:fontRef>
    <cs:spPr>
      <a:ln w="9525" cap="rnd">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spPr>
      <a:ln w="9525" cap="flat" cmpd="sng" algn="ctr">
        <a:solidFill>
          <a:schemeClr val="lt1">
            <a:lumMod val="50000"/>
          </a:schemeClr>
        </a:solidFill>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75000"/>
      </a:schemeClr>
    </cs:fontRef>
    <cs:spPr>
      <a:ln w="9525" cap="flat" cmpd="sng" algn="ctr">
        <a:solidFill>
          <a:schemeClr val="lt1">
            <a:lumMod val="50000"/>
          </a:schemeClr>
        </a:solidFill>
      </a:ln>
    </cs:spPr>
    <cs:defRPr sz="1197"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3886200" y="0"/>
            <a:ext cx="2971800" cy="458788"/>
          </a:xfrm>
          <a:prstGeom prst="rect">
            <a:avLst/>
          </a:prstGeom>
          <a:noFill/>
          <a:ln>
            <a:noFill/>
          </a:ln>
        </p:spPr>
        <p:txBody>
          <a:bodyPr anchorCtr="0" anchor="t"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1588" y="0"/>
            <a:ext cx="2971800" cy="458788"/>
          </a:xfrm>
          <a:prstGeom prst="rect">
            <a:avLst/>
          </a:prstGeom>
          <a:noFill/>
          <a:ln>
            <a:noFill/>
          </a:ln>
        </p:spPr>
        <p:txBody>
          <a:bodyPr anchorCtr="0" anchor="t" bIns="45700" lIns="91425" spcFirstLastPara="1" rIns="91425" wrap="square" tIns="45700">
            <a:noAutofit/>
          </a:bodyPr>
          <a:lstStyle>
            <a:lvl1pPr lvl="0" marR="0" rtl="1"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3886200" y="8685213"/>
            <a:ext cx="2971800" cy="458787"/>
          </a:xfrm>
          <a:prstGeom prst="rect">
            <a:avLst/>
          </a:prstGeom>
          <a:noFill/>
          <a:ln>
            <a:noFill/>
          </a:ln>
        </p:spPr>
        <p:txBody>
          <a:bodyPr anchorCtr="0" anchor="b"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1588"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b="0" i="0" lang="iw-I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iw-IL">
                <a:solidFill>
                  <a:schemeClr val="lt1"/>
                </a:solidFill>
              </a:rPr>
              <a:t>ראייה חדה מבוססת על כך שהקרנית עשויה מחומר בעל מקדם שבירה שונה מאוד מהאוויר. מקדם השבירה של הקרנית דומה למקדם השבירה של מים. הקרנית מרכזת את האור ולאחר מכן העדשה עושה תיקונים של מיקוד האור. </a:t>
            </a:r>
            <a:endParaRPr/>
          </a:p>
          <a:p>
            <a:pPr indent="0" lvl="0" marL="0" rtl="1" algn="r">
              <a:spcBef>
                <a:spcPts val="0"/>
              </a:spcBef>
              <a:spcAft>
                <a:spcPts val="0"/>
              </a:spcAft>
              <a:buNone/>
            </a:pPr>
            <a:r>
              <a:rPr lang="iw-IL">
                <a:solidFill>
                  <a:schemeClr val="lt1"/>
                </a:solidFill>
              </a:rPr>
              <a:t>כאשר העין נמצאת בתוך המים, הקרנית כבר לא עושה את תפקידה ולכן האור אינו ממוקד על הרשתית אלא מאחורי הרשתית. </a:t>
            </a:r>
            <a:endParaRPr/>
          </a:p>
          <a:p>
            <a:pPr indent="0" lvl="0" marL="0" rtl="1" algn="r">
              <a:spcBef>
                <a:spcPts val="0"/>
              </a:spcBef>
              <a:spcAft>
                <a:spcPts val="0"/>
              </a:spcAft>
              <a:buNone/>
            </a:pPr>
            <a:r>
              <a:rPr lang="iw-IL">
                <a:solidFill>
                  <a:schemeClr val="lt1"/>
                </a:solidFill>
              </a:rPr>
              <a:t>בתופ המים אנחנו רואים מאוד מאוד מטושטש. </a:t>
            </a:r>
            <a:endParaRPr/>
          </a:p>
          <a:p>
            <a:pPr indent="0" lvl="0" marL="0" rtl="1" algn="r">
              <a:spcBef>
                <a:spcPts val="0"/>
              </a:spcBef>
              <a:spcAft>
                <a:spcPts val="0"/>
              </a:spcAft>
              <a:buNone/>
            </a:pPr>
            <a:r>
              <a:t/>
            </a:r>
            <a:endParaRPr/>
          </a:p>
        </p:txBody>
      </p:sp>
      <p:sp>
        <p:nvSpPr>
          <p:cNvPr id="393" name="Google Shape;393;p41:notes"/>
          <p:cNvSpPr txBox="1"/>
          <p:nvPr>
            <p:ph idx="12" type="sldNum"/>
          </p:nvPr>
        </p:nvSpPr>
        <p:spPr>
          <a:xfrm>
            <a:off x="1588" y="8685213"/>
            <a:ext cx="2971800" cy="458787"/>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2" name="Google Shape;432;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3" name="Google Shape;473;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8" name="Google Shape;478;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7" name="Google Shape;487;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7" name="Google Shape;497;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4" name="Google Shape;504;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5" name="Shape 15"/>
        <p:cNvGrpSpPr/>
        <p:nvPr/>
      </p:nvGrpSpPr>
      <p:grpSpPr>
        <a:xfrm>
          <a:off x="0" y="0"/>
          <a:ext cx="0" cy="0"/>
          <a:chOff x="0" y="0"/>
          <a:chExt cx="0" cy="0"/>
        </a:xfrm>
      </p:grpSpPr>
      <p:sp>
        <p:nvSpPr>
          <p:cNvPr id="16" name="Google Shape;16;p5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rtl="1" algn="ctr">
              <a:lnSpc>
                <a:spcPct val="90000"/>
              </a:lnSpc>
              <a:spcBef>
                <a:spcPts val="0"/>
              </a:spcBef>
              <a:spcAft>
                <a:spcPts val="0"/>
              </a:spcAft>
              <a:buClr>
                <a:schemeClr val="dk1"/>
              </a:buClr>
              <a:buSzPts val="6000"/>
              <a:buFont typeface="Fredok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5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18" name="Google Shape;18;p5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9" name="Google Shape;19;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0" name="Google Shape;20;p5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21" name="Shape 21"/>
        <p:cNvGrpSpPr/>
        <p:nvPr/>
      </p:nvGrpSpPr>
      <p:grpSpPr>
        <a:xfrm>
          <a:off x="0" y="0"/>
          <a:ext cx="0" cy="0"/>
          <a:chOff x="0" y="0"/>
          <a:chExt cx="0" cy="0"/>
        </a:xfrm>
      </p:grpSpPr>
      <p:sp>
        <p:nvSpPr>
          <p:cNvPr id="22" name="Google Shape;22;p5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lt1"/>
              </a:buClr>
              <a:buSzPts val="4400"/>
              <a:buFont typeface="Fredoka"/>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4" name="Google Shape;24;p5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5" name="Google Shape;25;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6" name="Google Shape;26;p5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27" name="Shape 27"/>
        <p:cNvGrpSpPr/>
        <p:nvPr/>
      </p:nvGrpSpPr>
      <p:grpSpPr>
        <a:xfrm>
          <a:off x="0" y="0"/>
          <a:ext cx="0" cy="0"/>
          <a:chOff x="0" y="0"/>
          <a:chExt cx="0" cy="0"/>
        </a:xfrm>
      </p:grpSpPr>
      <p:sp>
        <p:nvSpPr>
          <p:cNvPr id="28" name="Google Shape;28;p5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9" name="Google Shape;29;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0" name="Google Shape;30;p5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31" name="Shape 31"/>
        <p:cNvGrpSpPr/>
        <p:nvPr/>
      </p:nvGrpSpPr>
      <p:grpSpPr>
        <a:xfrm>
          <a:off x="0" y="0"/>
          <a:ext cx="0" cy="0"/>
          <a:chOff x="0" y="0"/>
          <a:chExt cx="0" cy="0"/>
        </a:xfrm>
      </p:grpSpPr>
      <p:sp>
        <p:nvSpPr>
          <p:cNvPr id="32" name="Google Shape;32;p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4" name="Google Shape;34;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5" name="Google Shape;35;p5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36" name="Shape 36"/>
        <p:cNvGrpSpPr/>
        <p:nvPr/>
      </p:nvGrpSpPr>
      <p:grpSpPr>
        <a:xfrm>
          <a:off x="0" y="0"/>
          <a:ext cx="0" cy="0"/>
          <a:chOff x="0" y="0"/>
          <a:chExt cx="0" cy="0"/>
        </a:xfrm>
      </p:grpSpPr>
      <p:sp>
        <p:nvSpPr>
          <p:cNvPr id="37" name="Google Shape;37;p6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39" name="Google Shape;39;p6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0" name="Google Shape;40;p6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1" name="Google Shape;41;p6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2" name="Google Shape;42;p6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3" name="Google Shape;43;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4" name="Google Shape;44;p6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45" name="Shape 45"/>
        <p:cNvGrpSpPr/>
        <p:nvPr/>
      </p:nvGrpSpPr>
      <p:grpSpPr>
        <a:xfrm>
          <a:off x="0" y="0"/>
          <a:ext cx="0" cy="0"/>
          <a:chOff x="0" y="0"/>
          <a:chExt cx="0" cy="0"/>
        </a:xfrm>
      </p:grpSpPr>
      <p:sp>
        <p:nvSpPr>
          <p:cNvPr id="46" name="Google Shape;46;p6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6000"/>
              <a:buFont typeface="Fredok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6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888888"/>
              </a:buClr>
              <a:buSzPts val="2400"/>
              <a:buNone/>
              <a:defRPr sz="2400">
                <a:solidFill>
                  <a:srgbClr val="888888"/>
                </a:solidFill>
              </a:defRPr>
            </a:lvl1pPr>
            <a:lvl2pPr indent="-228600" lvl="1" marL="914400" rtl="1" algn="r">
              <a:lnSpc>
                <a:spcPct val="90000"/>
              </a:lnSpc>
              <a:spcBef>
                <a:spcPts val="500"/>
              </a:spcBef>
              <a:spcAft>
                <a:spcPts val="0"/>
              </a:spcAft>
              <a:buClr>
                <a:srgbClr val="888888"/>
              </a:buClr>
              <a:buSzPts val="2000"/>
              <a:buNone/>
              <a:defRPr sz="2000">
                <a:solidFill>
                  <a:srgbClr val="888888"/>
                </a:solidFill>
              </a:defRPr>
            </a:lvl2pPr>
            <a:lvl3pPr indent="-228600" lvl="2" marL="1371600" rtl="1" algn="r">
              <a:lnSpc>
                <a:spcPct val="90000"/>
              </a:lnSpc>
              <a:spcBef>
                <a:spcPts val="500"/>
              </a:spcBef>
              <a:spcAft>
                <a:spcPts val="0"/>
              </a:spcAft>
              <a:buClr>
                <a:srgbClr val="888888"/>
              </a:buClr>
              <a:buSzPts val="1800"/>
              <a:buNone/>
              <a:defRPr sz="1800">
                <a:solidFill>
                  <a:srgbClr val="888888"/>
                </a:solidFill>
              </a:defRPr>
            </a:lvl3pPr>
            <a:lvl4pPr indent="-228600" lvl="3" marL="1828800" rtl="1" algn="r">
              <a:lnSpc>
                <a:spcPct val="90000"/>
              </a:lnSpc>
              <a:spcBef>
                <a:spcPts val="500"/>
              </a:spcBef>
              <a:spcAft>
                <a:spcPts val="0"/>
              </a:spcAft>
              <a:buClr>
                <a:srgbClr val="888888"/>
              </a:buClr>
              <a:buSzPts val="1600"/>
              <a:buNone/>
              <a:defRPr sz="1600">
                <a:solidFill>
                  <a:srgbClr val="888888"/>
                </a:solidFill>
              </a:defRPr>
            </a:lvl4pPr>
            <a:lvl5pPr indent="-228600" lvl="4" marL="2286000" rtl="1" algn="r">
              <a:lnSpc>
                <a:spcPct val="90000"/>
              </a:lnSpc>
              <a:spcBef>
                <a:spcPts val="500"/>
              </a:spcBef>
              <a:spcAft>
                <a:spcPts val="0"/>
              </a:spcAft>
              <a:buClr>
                <a:srgbClr val="888888"/>
              </a:buClr>
              <a:buSzPts val="1600"/>
              <a:buNone/>
              <a:defRPr sz="1600">
                <a:solidFill>
                  <a:srgbClr val="888888"/>
                </a:solidFill>
              </a:defRPr>
            </a:lvl5pPr>
            <a:lvl6pPr indent="-228600" lvl="5" marL="2743200" rtl="1" algn="r">
              <a:lnSpc>
                <a:spcPct val="90000"/>
              </a:lnSpc>
              <a:spcBef>
                <a:spcPts val="500"/>
              </a:spcBef>
              <a:spcAft>
                <a:spcPts val="0"/>
              </a:spcAft>
              <a:buClr>
                <a:srgbClr val="888888"/>
              </a:buClr>
              <a:buSzPts val="1600"/>
              <a:buNone/>
              <a:defRPr sz="1600">
                <a:solidFill>
                  <a:srgbClr val="888888"/>
                </a:solidFill>
              </a:defRPr>
            </a:lvl6pPr>
            <a:lvl7pPr indent="-228600" lvl="6" marL="3200400" rtl="1" algn="r">
              <a:lnSpc>
                <a:spcPct val="90000"/>
              </a:lnSpc>
              <a:spcBef>
                <a:spcPts val="500"/>
              </a:spcBef>
              <a:spcAft>
                <a:spcPts val="0"/>
              </a:spcAft>
              <a:buClr>
                <a:srgbClr val="888888"/>
              </a:buClr>
              <a:buSzPts val="1600"/>
              <a:buNone/>
              <a:defRPr sz="1600">
                <a:solidFill>
                  <a:srgbClr val="888888"/>
                </a:solidFill>
              </a:defRPr>
            </a:lvl7pPr>
            <a:lvl8pPr indent="-228600" lvl="7" marL="3657600" rtl="1" algn="r">
              <a:lnSpc>
                <a:spcPct val="90000"/>
              </a:lnSpc>
              <a:spcBef>
                <a:spcPts val="500"/>
              </a:spcBef>
              <a:spcAft>
                <a:spcPts val="0"/>
              </a:spcAft>
              <a:buClr>
                <a:srgbClr val="888888"/>
              </a:buClr>
              <a:buSzPts val="1600"/>
              <a:buNone/>
              <a:defRPr sz="1600">
                <a:solidFill>
                  <a:srgbClr val="888888"/>
                </a:solidFill>
              </a:defRPr>
            </a:lvl8pPr>
            <a:lvl9pPr indent="-228600" lvl="8" marL="4114800" rtl="1" algn="r">
              <a:lnSpc>
                <a:spcPct val="90000"/>
              </a:lnSpc>
              <a:spcBef>
                <a:spcPts val="500"/>
              </a:spcBef>
              <a:spcAft>
                <a:spcPts val="0"/>
              </a:spcAft>
              <a:buClr>
                <a:srgbClr val="888888"/>
              </a:buClr>
              <a:buSzPts val="1600"/>
              <a:buNone/>
              <a:defRPr sz="1600">
                <a:solidFill>
                  <a:srgbClr val="888888"/>
                </a:solidFill>
              </a:defRPr>
            </a:lvl9pPr>
          </a:lstStyle>
          <a:p/>
        </p:txBody>
      </p:sp>
      <p:sp>
        <p:nvSpPr>
          <p:cNvPr id="48" name="Google Shape;48;p6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9" name="Google Shape;49;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0" name="Google Shape;50;p6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51" name="Shape 51"/>
        <p:cNvGrpSpPr/>
        <p:nvPr/>
      </p:nvGrpSpPr>
      <p:grpSpPr>
        <a:xfrm>
          <a:off x="0" y="0"/>
          <a:ext cx="0" cy="0"/>
          <a:chOff x="0" y="0"/>
          <a:chExt cx="0" cy="0"/>
        </a:xfrm>
      </p:grpSpPr>
      <p:sp>
        <p:nvSpPr>
          <p:cNvPr id="52" name="Google Shape;52;p6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6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4" name="Google Shape;54;p6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5" name="Google Shape;55;p6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6" name="Google Shape;56;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7" name="Google Shape;57;p6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58" name="Shape 58"/>
        <p:cNvGrpSpPr/>
        <p:nvPr/>
      </p:nvGrpSpPr>
      <p:grpSpPr>
        <a:xfrm>
          <a:off x="0" y="0"/>
          <a:ext cx="0" cy="0"/>
          <a:chOff x="0" y="0"/>
          <a:chExt cx="0" cy="0"/>
        </a:xfrm>
      </p:grpSpPr>
      <p:sp>
        <p:nvSpPr>
          <p:cNvPr id="59" name="Google Shape;59;p6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Fredoka"/>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6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61" name="Google Shape;61;p6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2" name="Google Shape;62;p6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3" name="Google Shape;63;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4" name="Google Shape;64;p6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5" name="Shape 65"/>
        <p:cNvGrpSpPr/>
        <p:nvPr/>
      </p:nvGrpSpPr>
      <p:grpSpPr>
        <a:xfrm>
          <a:off x="0" y="0"/>
          <a:ext cx="0" cy="0"/>
          <a:chOff x="0" y="0"/>
          <a:chExt cx="0" cy="0"/>
        </a:xfrm>
      </p:grpSpPr>
      <p:sp>
        <p:nvSpPr>
          <p:cNvPr id="66" name="Google Shape;66;p6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Fredoka"/>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64"/>
          <p:cNvSpPr/>
          <p:nvPr>
            <p:ph idx="2" type="pic"/>
          </p:nvPr>
        </p:nvSpPr>
        <p:spPr>
          <a:xfrm>
            <a:off x="5183188" y="987425"/>
            <a:ext cx="6172200" cy="4873625"/>
          </a:xfrm>
          <a:prstGeom prst="rect">
            <a:avLst/>
          </a:prstGeom>
          <a:noFill/>
          <a:ln>
            <a:noFill/>
          </a:ln>
        </p:spPr>
      </p:sp>
      <p:sp>
        <p:nvSpPr>
          <p:cNvPr id="68" name="Google Shape;68;p6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9" name="Google Shape;69;p6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0" name="Google Shape;70;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1" name="Google Shape;71;p6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72" name="Shape 72"/>
        <p:cNvGrpSpPr/>
        <p:nvPr/>
      </p:nvGrpSpPr>
      <p:grpSpPr>
        <a:xfrm>
          <a:off x="0" y="0"/>
          <a:ext cx="0" cy="0"/>
          <a:chOff x="0" y="0"/>
          <a:chExt cx="0" cy="0"/>
        </a:xfrm>
      </p:grpSpPr>
      <p:sp>
        <p:nvSpPr>
          <p:cNvPr id="73" name="Google Shape;73;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6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5" name="Google Shape;75;p6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6" name="Google Shape;76;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7" name="Google Shape;77;p6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78" name="Shape 78"/>
        <p:cNvGrpSpPr/>
        <p:nvPr/>
      </p:nvGrpSpPr>
      <p:grpSpPr>
        <a:xfrm>
          <a:off x="0" y="0"/>
          <a:ext cx="0" cy="0"/>
          <a:chOff x="0" y="0"/>
          <a:chExt cx="0" cy="0"/>
        </a:xfrm>
      </p:grpSpPr>
      <p:sp>
        <p:nvSpPr>
          <p:cNvPr id="79" name="Google Shape;79;p6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6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81" name="Google Shape;81;p6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2" name="Google Shape;82;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3" name="Google Shape;83;p6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1" algn="r">
              <a:lnSpc>
                <a:spcPct val="90000"/>
              </a:lnSpc>
              <a:spcBef>
                <a:spcPts val="0"/>
              </a:spcBef>
              <a:spcAft>
                <a:spcPts val="0"/>
              </a:spcAft>
              <a:buClr>
                <a:schemeClr val="dk1"/>
              </a:buClr>
              <a:buSzPts val="4400"/>
              <a:buFont typeface="Fredoka"/>
              <a:buNone/>
              <a:defRPr b="0" i="0" sz="4400" u="none" cap="none" strike="noStrike">
                <a:solidFill>
                  <a:schemeClr val="dk1"/>
                </a:solidFill>
                <a:latin typeface="Fredoka"/>
                <a:ea typeface="Fredoka"/>
                <a:cs typeface="Fredoka"/>
                <a:sym typeface="Fredok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Fredoka"/>
                <a:ea typeface="Fredoka"/>
                <a:cs typeface="Fredoka"/>
                <a:sym typeface="Fredoka"/>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Fredoka"/>
                <a:ea typeface="Fredoka"/>
                <a:cs typeface="Fredoka"/>
                <a:sym typeface="Fredoka"/>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Fredoka"/>
                <a:ea typeface="Fredoka"/>
                <a:cs typeface="Fredoka"/>
                <a:sym typeface="Fredoka"/>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Fredoka"/>
                <a:ea typeface="Fredoka"/>
                <a:cs typeface="Fredoka"/>
                <a:sym typeface="Fredoka"/>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Fredoka"/>
                <a:ea typeface="Fredoka"/>
                <a:cs typeface="Fredoka"/>
                <a:sym typeface="Fredoka"/>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Fredoka"/>
                <a:ea typeface="Fredoka"/>
                <a:cs typeface="Fredoka"/>
                <a:sym typeface="Fredoka"/>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Fredoka"/>
                <a:ea typeface="Fredoka"/>
                <a:cs typeface="Fredoka"/>
                <a:sym typeface="Fredoka"/>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Fredoka"/>
                <a:ea typeface="Fredoka"/>
                <a:cs typeface="Fredoka"/>
                <a:sym typeface="Fredoka"/>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Fredoka"/>
                <a:ea typeface="Fredoka"/>
                <a:cs typeface="Fredoka"/>
                <a:sym typeface="Fredoka"/>
              </a:defRPr>
            </a:lvl9pPr>
          </a:lstStyle>
          <a:p/>
        </p:txBody>
      </p:sp>
      <p:sp>
        <p:nvSpPr>
          <p:cNvPr id="12" name="Google Shape;12;p5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1200" u="none" cap="none" strike="noStrike">
                <a:solidFill>
                  <a:srgbClr val="888888"/>
                </a:solidFill>
                <a:latin typeface="Fredoka"/>
                <a:ea typeface="Fredoka"/>
                <a:cs typeface="Fredoka"/>
                <a:sym typeface="Fredoka"/>
              </a:defRPr>
            </a:lvl1pPr>
            <a:lvl2pPr lvl="1" marR="0" rtl="1" algn="r">
              <a:spcBef>
                <a:spcPts val="0"/>
              </a:spcBef>
              <a:spcAft>
                <a:spcPts val="0"/>
              </a:spcAft>
              <a:buSzPts val="1400"/>
              <a:buNone/>
              <a:defRPr b="0" i="0" sz="1800" u="none" cap="none" strike="noStrike">
                <a:solidFill>
                  <a:schemeClr val="dk1"/>
                </a:solidFill>
                <a:latin typeface="Fredoka"/>
                <a:ea typeface="Fredoka"/>
                <a:cs typeface="Fredoka"/>
                <a:sym typeface="Fredoka"/>
              </a:defRPr>
            </a:lvl2pPr>
            <a:lvl3pPr lvl="2" marR="0" rtl="1" algn="r">
              <a:spcBef>
                <a:spcPts val="0"/>
              </a:spcBef>
              <a:spcAft>
                <a:spcPts val="0"/>
              </a:spcAft>
              <a:buSzPts val="1400"/>
              <a:buNone/>
              <a:defRPr b="0" i="0" sz="1800" u="none" cap="none" strike="noStrike">
                <a:solidFill>
                  <a:schemeClr val="dk1"/>
                </a:solidFill>
                <a:latin typeface="Fredoka"/>
                <a:ea typeface="Fredoka"/>
                <a:cs typeface="Fredoka"/>
                <a:sym typeface="Fredoka"/>
              </a:defRPr>
            </a:lvl3pPr>
            <a:lvl4pPr lvl="3" marR="0" rtl="1" algn="r">
              <a:spcBef>
                <a:spcPts val="0"/>
              </a:spcBef>
              <a:spcAft>
                <a:spcPts val="0"/>
              </a:spcAft>
              <a:buSzPts val="1400"/>
              <a:buNone/>
              <a:defRPr b="0" i="0" sz="1800" u="none" cap="none" strike="noStrike">
                <a:solidFill>
                  <a:schemeClr val="dk1"/>
                </a:solidFill>
                <a:latin typeface="Fredoka"/>
                <a:ea typeface="Fredoka"/>
                <a:cs typeface="Fredoka"/>
                <a:sym typeface="Fredoka"/>
              </a:defRPr>
            </a:lvl4pPr>
            <a:lvl5pPr lvl="4" marR="0" rtl="1" algn="r">
              <a:spcBef>
                <a:spcPts val="0"/>
              </a:spcBef>
              <a:spcAft>
                <a:spcPts val="0"/>
              </a:spcAft>
              <a:buSzPts val="1400"/>
              <a:buNone/>
              <a:defRPr b="0" i="0" sz="1800" u="none" cap="none" strike="noStrike">
                <a:solidFill>
                  <a:schemeClr val="dk1"/>
                </a:solidFill>
                <a:latin typeface="Fredoka"/>
                <a:ea typeface="Fredoka"/>
                <a:cs typeface="Fredoka"/>
                <a:sym typeface="Fredoka"/>
              </a:defRPr>
            </a:lvl5pPr>
            <a:lvl6pPr lvl="5" marR="0" rtl="1" algn="r">
              <a:spcBef>
                <a:spcPts val="0"/>
              </a:spcBef>
              <a:spcAft>
                <a:spcPts val="0"/>
              </a:spcAft>
              <a:buSzPts val="1400"/>
              <a:buNone/>
              <a:defRPr b="0" i="0" sz="1800" u="none" cap="none" strike="noStrike">
                <a:solidFill>
                  <a:schemeClr val="dk1"/>
                </a:solidFill>
                <a:latin typeface="Fredoka"/>
                <a:ea typeface="Fredoka"/>
                <a:cs typeface="Fredoka"/>
                <a:sym typeface="Fredoka"/>
              </a:defRPr>
            </a:lvl6pPr>
            <a:lvl7pPr lvl="6" marR="0" rtl="1" algn="r">
              <a:spcBef>
                <a:spcPts val="0"/>
              </a:spcBef>
              <a:spcAft>
                <a:spcPts val="0"/>
              </a:spcAft>
              <a:buSzPts val="1400"/>
              <a:buNone/>
              <a:defRPr b="0" i="0" sz="1800" u="none" cap="none" strike="noStrike">
                <a:solidFill>
                  <a:schemeClr val="dk1"/>
                </a:solidFill>
                <a:latin typeface="Fredoka"/>
                <a:ea typeface="Fredoka"/>
                <a:cs typeface="Fredoka"/>
                <a:sym typeface="Fredoka"/>
              </a:defRPr>
            </a:lvl7pPr>
            <a:lvl8pPr lvl="7" marR="0" rtl="1" algn="r">
              <a:spcBef>
                <a:spcPts val="0"/>
              </a:spcBef>
              <a:spcAft>
                <a:spcPts val="0"/>
              </a:spcAft>
              <a:buSzPts val="1400"/>
              <a:buNone/>
              <a:defRPr b="0" i="0" sz="1800" u="none" cap="none" strike="noStrike">
                <a:solidFill>
                  <a:schemeClr val="dk1"/>
                </a:solidFill>
                <a:latin typeface="Fredoka"/>
                <a:ea typeface="Fredoka"/>
                <a:cs typeface="Fredoka"/>
                <a:sym typeface="Fredoka"/>
              </a:defRPr>
            </a:lvl8pPr>
            <a:lvl9pPr lvl="8" marR="0" rtl="1" algn="r">
              <a:spcBef>
                <a:spcPts val="0"/>
              </a:spcBef>
              <a:spcAft>
                <a:spcPts val="0"/>
              </a:spcAft>
              <a:buSzPts val="1400"/>
              <a:buNone/>
              <a:defRPr b="0" i="0" sz="1800" u="none" cap="none" strike="noStrike">
                <a:solidFill>
                  <a:schemeClr val="dk1"/>
                </a:solidFill>
                <a:latin typeface="Fredoka"/>
                <a:ea typeface="Fredoka"/>
                <a:cs typeface="Fredoka"/>
                <a:sym typeface="Fredoka"/>
              </a:defRPr>
            </a:lvl9pPr>
          </a:lstStyle>
          <a:p/>
        </p:txBody>
      </p:sp>
      <p:sp>
        <p:nvSpPr>
          <p:cNvPr id="13" name="Google Shape;13;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1200" u="none" cap="none" strike="noStrike">
                <a:solidFill>
                  <a:srgbClr val="888888"/>
                </a:solidFill>
                <a:latin typeface="Fredoka"/>
                <a:ea typeface="Fredoka"/>
                <a:cs typeface="Fredoka"/>
                <a:sym typeface="Fredoka"/>
              </a:defRPr>
            </a:lvl1pPr>
            <a:lvl2pPr lvl="1" marR="0" rtl="1" algn="r">
              <a:spcBef>
                <a:spcPts val="0"/>
              </a:spcBef>
              <a:spcAft>
                <a:spcPts val="0"/>
              </a:spcAft>
              <a:buSzPts val="1400"/>
              <a:buNone/>
              <a:defRPr b="0" i="0" sz="1800" u="none" cap="none" strike="noStrike">
                <a:solidFill>
                  <a:schemeClr val="dk1"/>
                </a:solidFill>
                <a:latin typeface="Fredoka"/>
                <a:ea typeface="Fredoka"/>
                <a:cs typeface="Fredoka"/>
                <a:sym typeface="Fredoka"/>
              </a:defRPr>
            </a:lvl2pPr>
            <a:lvl3pPr lvl="2" marR="0" rtl="1" algn="r">
              <a:spcBef>
                <a:spcPts val="0"/>
              </a:spcBef>
              <a:spcAft>
                <a:spcPts val="0"/>
              </a:spcAft>
              <a:buSzPts val="1400"/>
              <a:buNone/>
              <a:defRPr b="0" i="0" sz="1800" u="none" cap="none" strike="noStrike">
                <a:solidFill>
                  <a:schemeClr val="dk1"/>
                </a:solidFill>
                <a:latin typeface="Fredoka"/>
                <a:ea typeface="Fredoka"/>
                <a:cs typeface="Fredoka"/>
                <a:sym typeface="Fredoka"/>
              </a:defRPr>
            </a:lvl3pPr>
            <a:lvl4pPr lvl="3" marR="0" rtl="1" algn="r">
              <a:spcBef>
                <a:spcPts val="0"/>
              </a:spcBef>
              <a:spcAft>
                <a:spcPts val="0"/>
              </a:spcAft>
              <a:buSzPts val="1400"/>
              <a:buNone/>
              <a:defRPr b="0" i="0" sz="1800" u="none" cap="none" strike="noStrike">
                <a:solidFill>
                  <a:schemeClr val="dk1"/>
                </a:solidFill>
                <a:latin typeface="Fredoka"/>
                <a:ea typeface="Fredoka"/>
                <a:cs typeface="Fredoka"/>
                <a:sym typeface="Fredoka"/>
              </a:defRPr>
            </a:lvl4pPr>
            <a:lvl5pPr lvl="4" marR="0" rtl="1" algn="r">
              <a:spcBef>
                <a:spcPts val="0"/>
              </a:spcBef>
              <a:spcAft>
                <a:spcPts val="0"/>
              </a:spcAft>
              <a:buSzPts val="1400"/>
              <a:buNone/>
              <a:defRPr b="0" i="0" sz="1800" u="none" cap="none" strike="noStrike">
                <a:solidFill>
                  <a:schemeClr val="dk1"/>
                </a:solidFill>
                <a:latin typeface="Fredoka"/>
                <a:ea typeface="Fredoka"/>
                <a:cs typeface="Fredoka"/>
                <a:sym typeface="Fredoka"/>
              </a:defRPr>
            </a:lvl5pPr>
            <a:lvl6pPr lvl="5" marR="0" rtl="1" algn="r">
              <a:spcBef>
                <a:spcPts val="0"/>
              </a:spcBef>
              <a:spcAft>
                <a:spcPts val="0"/>
              </a:spcAft>
              <a:buSzPts val="1400"/>
              <a:buNone/>
              <a:defRPr b="0" i="0" sz="1800" u="none" cap="none" strike="noStrike">
                <a:solidFill>
                  <a:schemeClr val="dk1"/>
                </a:solidFill>
                <a:latin typeface="Fredoka"/>
                <a:ea typeface="Fredoka"/>
                <a:cs typeface="Fredoka"/>
                <a:sym typeface="Fredoka"/>
              </a:defRPr>
            </a:lvl6pPr>
            <a:lvl7pPr lvl="6" marR="0" rtl="1" algn="r">
              <a:spcBef>
                <a:spcPts val="0"/>
              </a:spcBef>
              <a:spcAft>
                <a:spcPts val="0"/>
              </a:spcAft>
              <a:buSzPts val="1400"/>
              <a:buNone/>
              <a:defRPr b="0" i="0" sz="1800" u="none" cap="none" strike="noStrike">
                <a:solidFill>
                  <a:schemeClr val="dk1"/>
                </a:solidFill>
                <a:latin typeface="Fredoka"/>
                <a:ea typeface="Fredoka"/>
                <a:cs typeface="Fredoka"/>
                <a:sym typeface="Fredoka"/>
              </a:defRPr>
            </a:lvl7pPr>
            <a:lvl8pPr lvl="7" marR="0" rtl="1" algn="r">
              <a:spcBef>
                <a:spcPts val="0"/>
              </a:spcBef>
              <a:spcAft>
                <a:spcPts val="0"/>
              </a:spcAft>
              <a:buSzPts val="1400"/>
              <a:buNone/>
              <a:defRPr b="0" i="0" sz="1800" u="none" cap="none" strike="noStrike">
                <a:solidFill>
                  <a:schemeClr val="dk1"/>
                </a:solidFill>
                <a:latin typeface="Fredoka"/>
                <a:ea typeface="Fredoka"/>
                <a:cs typeface="Fredoka"/>
                <a:sym typeface="Fredoka"/>
              </a:defRPr>
            </a:lvl8pPr>
            <a:lvl9pPr lvl="8" marR="0" rtl="1" algn="r">
              <a:spcBef>
                <a:spcPts val="0"/>
              </a:spcBef>
              <a:spcAft>
                <a:spcPts val="0"/>
              </a:spcAft>
              <a:buSzPts val="1400"/>
              <a:buNone/>
              <a:defRPr b="0" i="0" sz="1800" u="none" cap="none" strike="noStrike">
                <a:solidFill>
                  <a:schemeClr val="dk1"/>
                </a:solidFill>
                <a:latin typeface="Fredoka"/>
                <a:ea typeface="Fredoka"/>
                <a:cs typeface="Fredoka"/>
                <a:sym typeface="Fredoka"/>
              </a:defRPr>
            </a:lvl9pPr>
          </a:lstStyle>
          <a:p/>
        </p:txBody>
      </p:sp>
      <p:sp>
        <p:nvSpPr>
          <p:cNvPr id="14" name="Google Shape;14;p5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b="0" i="0" sz="1200" u="none" cap="none" strike="noStrike">
                <a:solidFill>
                  <a:srgbClr val="888888"/>
                </a:solidFill>
                <a:latin typeface="Fredoka"/>
                <a:ea typeface="Fredoka"/>
                <a:cs typeface="Fredoka"/>
                <a:sym typeface="Fredoka"/>
              </a:defRPr>
            </a:lvl1pPr>
            <a:lvl2pPr indent="0" lvl="1" marL="0" marR="0" rtl="1" algn="l">
              <a:spcBef>
                <a:spcPts val="0"/>
              </a:spcBef>
              <a:buNone/>
              <a:defRPr b="0" i="0" sz="1200" u="none" cap="none" strike="noStrike">
                <a:solidFill>
                  <a:srgbClr val="888888"/>
                </a:solidFill>
                <a:latin typeface="Fredoka"/>
                <a:ea typeface="Fredoka"/>
                <a:cs typeface="Fredoka"/>
                <a:sym typeface="Fredoka"/>
              </a:defRPr>
            </a:lvl2pPr>
            <a:lvl3pPr indent="0" lvl="2" marL="0" marR="0" rtl="1" algn="l">
              <a:spcBef>
                <a:spcPts val="0"/>
              </a:spcBef>
              <a:buNone/>
              <a:defRPr b="0" i="0" sz="1200" u="none" cap="none" strike="noStrike">
                <a:solidFill>
                  <a:srgbClr val="888888"/>
                </a:solidFill>
                <a:latin typeface="Fredoka"/>
                <a:ea typeface="Fredoka"/>
                <a:cs typeface="Fredoka"/>
                <a:sym typeface="Fredoka"/>
              </a:defRPr>
            </a:lvl3pPr>
            <a:lvl4pPr indent="0" lvl="3" marL="0" marR="0" rtl="1" algn="l">
              <a:spcBef>
                <a:spcPts val="0"/>
              </a:spcBef>
              <a:buNone/>
              <a:defRPr b="0" i="0" sz="1200" u="none" cap="none" strike="noStrike">
                <a:solidFill>
                  <a:srgbClr val="888888"/>
                </a:solidFill>
                <a:latin typeface="Fredoka"/>
                <a:ea typeface="Fredoka"/>
                <a:cs typeface="Fredoka"/>
                <a:sym typeface="Fredoka"/>
              </a:defRPr>
            </a:lvl4pPr>
            <a:lvl5pPr indent="0" lvl="4" marL="0" marR="0" rtl="1" algn="l">
              <a:spcBef>
                <a:spcPts val="0"/>
              </a:spcBef>
              <a:buNone/>
              <a:defRPr b="0" i="0" sz="1200" u="none" cap="none" strike="noStrike">
                <a:solidFill>
                  <a:srgbClr val="888888"/>
                </a:solidFill>
                <a:latin typeface="Fredoka"/>
                <a:ea typeface="Fredoka"/>
                <a:cs typeface="Fredoka"/>
                <a:sym typeface="Fredoka"/>
              </a:defRPr>
            </a:lvl5pPr>
            <a:lvl6pPr indent="0" lvl="5" marL="0" marR="0" rtl="1" algn="l">
              <a:spcBef>
                <a:spcPts val="0"/>
              </a:spcBef>
              <a:buNone/>
              <a:defRPr b="0" i="0" sz="1200" u="none" cap="none" strike="noStrike">
                <a:solidFill>
                  <a:srgbClr val="888888"/>
                </a:solidFill>
                <a:latin typeface="Fredoka"/>
                <a:ea typeface="Fredoka"/>
                <a:cs typeface="Fredoka"/>
                <a:sym typeface="Fredoka"/>
              </a:defRPr>
            </a:lvl6pPr>
            <a:lvl7pPr indent="0" lvl="6" marL="0" marR="0" rtl="1" algn="l">
              <a:spcBef>
                <a:spcPts val="0"/>
              </a:spcBef>
              <a:buNone/>
              <a:defRPr b="0" i="0" sz="1200" u="none" cap="none" strike="noStrike">
                <a:solidFill>
                  <a:srgbClr val="888888"/>
                </a:solidFill>
                <a:latin typeface="Fredoka"/>
                <a:ea typeface="Fredoka"/>
                <a:cs typeface="Fredoka"/>
                <a:sym typeface="Fredoka"/>
              </a:defRPr>
            </a:lvl7pPr>
            <a:lvl8pPr indent="0" lvl="7" marL="0" marR="0" rtl="1" algn="l">
              <a:spcBef>
                <a:spcPts val="0"/>
              </a:spcBef>
              <a:buNone/>
              <a:defRPr b="0" i="0" sz="1200" u="none" cap="none" strike="noStrike">
                <a:solidFill>
                  <a:srgbClr val="888888"/>
                </a:solidFill>
                <a:latin typeface="Fredoka"/>
                <a:ea typeface="Fredoka"/>
                <a:cs typeface="Fredoka"/>
                <a:sym typeface="Fredoka"/>
              </a:defRPr>
            </a:lvl8pPr>
            <a:lvl9pPr indent="0" lvl="8" marL="0" marR="0" rtl="1" algn="l">
              <a:spcBef>
                <a:spcPts val="0"/>
              </a:spcBef>
              <a:buNone/>
              <a:defRPr b="0" i="0" sz="1200" u="none" cap="none" strike="noStrike">
                <a:solidFill>
                  <a:srgbClr val="888888"/>
                </a:solidFill>
                <a:latin typeface="Fredoka"/>
                <a:ea typeface="Fredoka"/>
                <a:cs typeface="Fredoka"/>
                <a:sym typeface="Fredoka"/>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hyperlink" Target="https://commons.wikimedia.org/wiki/File:Heron_tricol_01.JPG" TargetMode="External"/><Relationship Id="rId5" Type="http://schemas.openxmlformats.org/officeDocument/2006/relationships/hyperlink" Target="https://creativecommons.org/licenses/by-sa/3.0" TargetMode="External"/><Relationship Id="rId6"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1.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jp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7.jpg"/><Relationship Id="rId4" Type="http://schemas.openxmlformats.org/officeDocument/2006/relationships/image" Target="../media/image52.jpg"/><Relationship Id="rId5"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hyperlink" Target="http://demonstrations.wolfram.com/author.html?author=Gianni+Di+Domenico" TargetMode="External"/><Relationship Id="rId5" Type="http://schemas.openxmlformats.org/officeDocument/2006/relationships/hyperlink" Target="http://demonstrations.wolfram.com/FresnelEquations/" TargetMode="External"/><Relationship Id="rId6" Type="http://schemas.openxmlformats.org/officeDocument/2006/relationships/hyperlink" Target="http://demonstrations.wolfram.com/FresnelEquations/" TargetMode="External"/><Relationship Id="rId7" Type="http://schemas.openxmlformats.org/officeDocument/2006/relationships/hyperlink" Target="http://demonstrations.wolfram.com/" TargetMode="External"/><Relationship Id="rId8"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20.png"/><Relationship Id="rId4" Type="http://schemas.openxmlformats.org/officeDocument/2006/relationships/image" Target="../media/image28.png"/><Relationship Id="rId5"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23.png"/><Relationship Id="rId4" Type="http://schemas.openxmlformats.org/officeDocument/2006/relationships/image" Target="../media/image27.png"/><Relationship Id="rId5"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0.jpg"/><Relationship Id="rId4" Type="http://schemas.openxmlformats.org/officeDocument/2006/relationships/image" Target="../media/image3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4.jpg"/><Relationship Id="rId4" Type="http://schemas.openxmlformats.org/officeDocument/2006/relationships/image" Target="../media/image4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1.jpg"/><Relationship Id="rId4" Type="http://schemas.openxmlformats.org/officeDocument/2006/relationships/image" Target="../media/image45.jpg"/><Relationship Id="rId5"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0.jpg"/><Relationship Id="rId4" Type="http://schemas.openxmlformats.org/officeDocument/2006/relationships/image" Target="../media/image3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3.jpg"/><Relationship Id="rId4" Type="http://schemas.openxmlformats.org/officeDocument/2006/relationships/image" Target="../media/image3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6.jpg"/><Relationship Id="rId4" Type="http://schemas.openxmlformats.org/officeDocument/2006/relationships/image" Target="../media/image3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6.png"/><Relationship Id="rId4" Type="http://schemas.openxmlformats.org/officeDocument/2006/relationships/image" Target="../media/image2.png"/><Relationship Id="rId5"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2.jpg"/><Relationship Id="rId4" Type="http://schemas.openxmlformats.org/officeDocument/2006/relationships/image" Target="../media/image57.jpg"/><Relationship Id="rId5" Type="http://schemas.openxmlformats.org/officeDocument/2006/relationships/image" Target="../media/image54.jpg"/><Relationship Id="rId6" Type="http://schemas.openxmlformats.org/officeDocument/2006/relationships/image" Target="../media/image7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80.jpg"/><Relationship Id="rId4" Type="http://schemas.openxmlformats.org/officeDocument/2006/relationships/image" Target="../media/image8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77.jpg"/><Relationship Id="rId4" Type="http://schemas.openxmlformats.org/officeDocument/2006/relationships/image" Target="../media/image8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2.png"/><Relationship Id="rId4" Type="http://schemas.openxmlformats.org/officeDocument/2006/relationships/image" Target="../media/image50.png"/><Relationship Id="rId5" Type="http://schemas.openxmlformats.org/officeDocument/2006/relationships/hyperlink" Target="https://commons.wikimedia.org/wiki/File:Refraction_of_light_in_a_swimming_pool_with_glass_walls.jpg" TargetMode="External"/><Relationship Id="rId6" Type="http://schemas.openxmlformats.org/officeDocument/2006/relationships/hyperlink" Target="https://creativecommons.org/licenses/by/4.0" TargetMode="External"/><Relationship Id="rId7" Type="http://schemas.openxmlformats.org/officeDocument/2006/relationships/image" Target="../media/image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png"/><Relationship Id="rId4" Type="http://schemas.openxmlformats.org/officeDocument/2006/relationships/image" Target="../media/image39.png"/><Relationship Id="rId5" Type="http://schemas.openxmlformats.org/officeDocument/2006/relationships/hyperlink" Target="https://commons.wikimedia.org/wiki/File:Optical_refraction_at_water_surface.jpg" TargetMode="External"/><Relationship Id="rId6" Type="http://schemas.openxmlformats.org/officeDocument/2006/relationships/hyperlink" Target="https://creativecommons.org/licenses/by-sa/3.0" TargetMode="External"/><Relationship Id="rId7" Type="http://schemas.openxmlformats.org/officeDocument/2006/relationships/image" Target="../media/image4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48.jp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47.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44.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44.png"/><Relationship Id="rId4" Type="http://schemas.openxmlformats.org/officeDocument/2006/relationships/image" Target="../media/image49.png"/><Relationship Id="rId5" Type="http://schemas.openxmlformats.org/officeDocument/2006/relationships/image" Target="../media/image51.png"/><Relationship Id="rId6" Type="http://schemas.openxmlformats.org/officeDocument/2006/relationships/image" Target="../media/image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81.jpg"/><Relationship Id="rId4" Type="http://schemas.openxmlformats.org/officeDocument/2006/relationships/image" Target="../media/image85.png"/><Relationship Id="rId5" Type="http://schemas.openxmlformats.org/officeDocument/2006/relationships/image" Target="../media/image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59.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64.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5.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56.png"/><Relationship Id="rId4" Type="http://schemas.openxmlformats.org/officeDocument/2006/relationships/hyperlink" Target="https://commons.wikimedia.org/wiki/File:Bird_blink-edit.jpg" TargetMode="External"/><Relationship Id="rId5" Type="http://schemas.openxmlformats.org/officeDocument/2006/relationships/hyperlink" Target="https://creativecommons.org/licenses/by-sa/3.0" TargetMode="External"/><Relationship Id="rId6" Type="http://schemas.openxmlformats.org/officeDocument/2006/relationships/image" Target="../media/image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61.jpg"/><Relationship Id="rId4" Type="http://schemas.openxmlformats.org/officeDocument/2006/relationships/hyperlink" Target="https://www.instagram.com/asatography/?fbclid=IwAR0--0owfDnd0HGz3Y2k4BXBM0w-6vpLVcmJziriyRzLfwt2p8SugOubW3o" TargetMode="External"/><Relationship Id="rId5" Type="http://schemas.openxmlformats.org/officeDocument/2006/relationships/image" Target="../media/image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68.jp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60.png"/><Relationship Id="rId4" Type="http://schemas.openxmlformats.org/officeDocument/2006/relationships/hyperlink" Target="https://commons.wikimedia.org/wiki/File:Visual_system_-_Eye_2_--_Smart-Servier.png" TargetMode="External"/><Relationship Id="rId5" Type="http://schemas.openxmlformats.org/officeDocument/2006/relationships/hyperlink" Target="https://creativecommons.org/licenses/by-sa/3.0" TargetMode="External"/><Relationship Id="rId6" Type="http://schemas.openxmlformats.org/officeDocument/2006/relationships/image" Target="../media/image63.png"/><Relationship Id="rId7" Type="http://schemas.openxmlformats.org/officeDocument/2006/relationships/image" Target="../media/image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hyperlink" Target="https://commons.wikimedia.org/wiki/File:Visual_system_-_Eye_2_--_Smart-Servier.png" TargetMode="External"/><Relationship Id="rId4" Type="http://schemas.openxmlformats.org/officeDocument/2006/relationships/hyperlink" Target="https://creativecommons.org/licenses/by-sa/3.0" TargetMode="External"/><Relationship Id="rId5" Type="http://schemas.openxmlformats.org/officeDocument/2006/relationships/image" Target="../media/image63.png"/><Relationship Id="rId6" Type="http://schemas.openxmlformats.org/officeDocument/2006/relationships/image" Target="../media/image78.gif"/><Relationship Id="rId7" Type="http://schemas.openxmlformats.org/officeDocument/2006/relationships/image" Target="../media/image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76.png"/><Relationship Id="rId4" Type="http://schemas.openxmlformats.org/officeDocument/2006/relationships/image" Target="../media/image7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6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71.png"/><Relationship Id="rId4" Type="http://schemas.openxmlformats.org/officeDocument/2006/relationships/image" Target="../media/image65.png"/><Relationship Id="rId5" Type="http://schemas.openxmlformats.org/officeDocument/2006/relationships/image" Target="../media/image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chart" Target="../charts/chart1.xml"/><Relationship Id="rId4" Type="http://schemas.openxmlformats.org/officeDocument/2006/relationships/hyperlink" Target="https://commons.wikimedia.org/wiki/File:RefractionReflextion.svg" TargetMode="External"/><Relationship Id="rId9" Type="http://schemas.openxmlformats.org/officeDocument/2006/relationships/image" Target="../media/image67.png"/><Relationship Id="rId5" Type="http://schemas.openxmlformats.org/officeDocument/2006/relationships/hyperlink" Target="https://creativecommons.org/licenses/by-sa/3.0" TargetMode="External"/><Relationship Id="rId6" Type="http://schemas.openxmlformats.org/officeDocument/2006/relationships/image" Target="../media/image69.png"/><Relationship Id="rId7" Type="http://schemas.openxmlformats.org/officeDocument/2006/relationships/hyperlink" Target="https://commons.wikimedia.org/wiki/File:Total_Internal_Refraction_diver.svg" TargetMode="External"/><Relationship Id="rId8" Type="http://schemas.openxmlformats.org/officeDocument/2006/relationships/hyperlink" Target="https://creativecommons.org/licenses/by-sa/3.0"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73.png"/><Relationship Id="rId4" Type="http://schemas.openxmlformats.org/officeDocument/2006/relationships/image" Target="../media/image7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74.png"/><Relationship Id="rId4" Type="http://schemas.openxmlformats.org/officeDocument/2006/relationships/image" Target="../media/image7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84.png"/><Relationship Id="rId4" Type="http://schemas.openxmlformats.org/officeDocument/2006/relationships/hyperlink" Target="https://commons.wikimedia.org/wiki/File:Fisheye_16mm_vs_Ultra_Wide_Angle_11mm.jpg" TargetMode="External"/><Relationship Id="rId5" Type="http://schemas.openxmlformats.org/officeDocument/2006/relationships/hyperlink" Target="https://creativecommons.org/licenses/by-sa/4.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 name="Shape 87"/>
        <p:cNvGrpSpPr/>
        <p:nvPr/>
      </p:nvGrpSpPr>
      <p:grpSpPr>
        <a:xfrm>
          <a:off x="0" y="0"/>
          <a:ext cx="0" cy="0"/>
          <a:chOff x="0" y="0"/>
          <a:chExt cx="0" cy="0"/>
        </a:xfrm>
      </p:grpSpPr>
      <p:sp>
        <p:nvSpPr>
          <p:cNvPr id="88" name="Google Shape;88;p1"/>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Fredoka"/>
              <a:ea typeface="Fredoka"/>
              <a:cs typeface="Fredoka"/>
              <a:sym typeface="Fredoka"/>
            </a:endParaRPr>
          </a:p>
        </p:txBody>
      </p:sp>
      <p:pic>
        <p:nvPicPr>
          <p:cNvPr descr="תמונה שמכילה מים, שלדג, ציפור, בחוץ&#10;&#10;התיאור נוצר באופן אוטומטי" id="89" name="Google Shape;89;p1"/>
          <p:cNvPicPr preferRelativeResize="0"/>
          <p:nvPr/>
        </p:nvPicPr>
        <p:blipFill rotWithShape="1">
          <a:blip r:embed="rId3">
            <a:alphaModFix/>
          </a:blip>
          <a:srcRect b="0" l="0" r="0" t="15730"/>
          <a:stretch/>
        </p:blipFill>
        <p:spPr>
          <a:xfrm>
            <a:off x="-3047" y="10"/>
            <a:ext cx="12191999" cy="6857990"/>
          </a:xfrm>
          <a:prstGeom prst="rect">
            <a:avLst/>
          </a:prstGeom>
          <a:noFill/>
          <a:ln>
            <a:noFill/>
          </a:ln>
        </p:spPr>
      </p:pic>
      <p:sp>
        <p:nvSpPr>
          <p:cNvPr id="90" name="Google Shape;90;p1"/>
          <p:cNvSpPr/>
          <p:nvPr/>
        </p:nvSpPr>
        <p:spPr>
          <a:xfrm>
            <a:off x="0" y="2207602"/>
            <a:ext cx="12191999" cy="3162146"/>
          </a:xfrm>
          <a:prstGeom prst="rect">
            <a:avLst/>
          </a:prstGeom>
          <a:gradFill>
            <a:gsLst>
              <a:gs pos="0">
                <a:srgbClr val="000000">
                  <a:alpha val="0"/>
                </a:srgbClr>
              </a:gs>
              <a:gs pos="25000">
                <a:srgbClr val="000000">
                  <a:alpha val="14901"/>
                </a:srgbClr>
              </a:gs>
              <a:gs pos="50000">
                <a:srgbClr val="000000">
                  <a:alpha val="29803"/>
                </a:srgbClr>
              </a:gs>
              <a:gs pos="75000">
                <a:srgbClr val="000000">
                  <a:alpha val="14901"/>
                </a:srgbClr>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Fredoka"/>
              <a:ea typeface="Fredoka"/>
              <a:cs typeface="Fredoka"/>
              <a:sym typeface="Fredoka"/>
            </a:endParaRPr>
          </a:p>
        </p:txBody>
      </p:sp>
      <p:sp>
        <p:nvSpPr>
          <p:cNvPr id="91" name="Google Shape;91;p1"/>
          <p:cNvSpPr txBox="1"/>
          <p:nvPr>
            <p:ph type="ctrTitle"/>
          </p:nvPr>
        </p:nvSpPr>
        <p:spPr>
          <a:xfrm>
            <a:off x="1097280" y="325550"/>
            <a:ext cx="10058400" cy="3574778"/>
          </a:xfrm>
          <a:prstGeom prst="rect">
            <a:avLst/>
          </a:prstGeom>
          <a:noFill/>
          <a:ln>
            <a:noFill/>
          </a:ln>
          <a:effectLst>
            <a:outerShdw blurRad="50800" rotWithShape="0" algn="tl" dir="2700000" dist="38100">
              <a:srgbClr val="000000">
                <a:alpha val="40000"/>
              </a:srgbClr>
            </a:outerShdw>
          </a:effectLst>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5200"/>
              <a:buFont typeface="Fredoka"/>
              <a:buNone/>
            </a:pPr>
            <a:r>
              <a:rPr b="1" lang="iw-IL" sz="5200">
                <a:solidFill>
                  <a:srgbClr val="FFFFFF"/>
                </a:solidFill>
                <a:highlight>
                  <a:srgbClr val="0645AD"/>
                </a:highlight>
              </a:rPr>
              <a:t>אופטיקה אקולוגית</a:t>
            </a:r>
            <a:endParaRPr>
              <a:highlight>
                <a:srgbClr val="0645AD"/>
              </a:highlight>
            </a:endParaRPr>
          </a:p>
        </p:txBody>
      </p:sp>
      <p:sp>
        <p:nvSpPr>
          <p:cNvPr id="92" name="Google Shape;92;p1"/>
          <p:cNvSpPr txBox="1"/>
          <p:nvPr>
            <p:ph idx="1" type="subTitle"/>
          </p:nvPr>
        </p:nvSpPr>
        <p:spPr>
          <a:xfrm>
            <a:off x="1100051" y="4072043"/>
            <a:ext cx="10058400" cy="1282707"/>
          </a:xfrm>
          <a:prstGeom prst="rect">
            <a:avLst/>
          </a:prstGeom>
          <a:noFill/>
          <a:ln>
            <a:noFill/>
          </a:ln>
          <a:effectLst>
            <a:outerShdw blurRad="50800" rotWithShape="0" algn="tl" dir="2700000" dist="38100">
              <a:srgbClr val="000000">
                <a:alpha val="40000"/>
              </a:srgbClr>
            </a:outerShdw>
          </a:effectLst>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FF"/>
              </a:buClr>
              <a:buSzPts val="2400"/>
              <a:buNone/>
            </a:pPr>
            <a:r>
              <a:rPr b="1" lang="iw-IL">
                <a:solidFill>
                  <a:srgbClr val="FFFFFF"/>
                </a:solidFill>
                <a:highlight>
                  <a:srgbClr val="D94256"/>
                </a:highlight>
              </a:rPr>
              <a:t>מערכת היחסית הויזואלית בין ציפור טורפת הדגים ובין הדג</a:t>
            </a:r>
            <a:endParaRPr>
              <a:highlight>
                <a:srgbClr val="D94256"/>
              </a:highlight>
            </a:endParaRPr>
          </a:p>
        </p:txBody>
      </p:sp>
      <p:sp>
        <p:nvSpPr>
          <p:cNvPr id="93" name="Google Shape;93;p1"/>
          <p:cNvSpPr txBox="1"/>
          <p:nvPr/>
        </p:nvSpPr>
        <p:spPr>
          <a:xfrm>
            <a:off x="1041149" y="6488668"/>
            <a:ext cx="2297224"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iw-IL" sz="1800" u="none" cap="none" strike="noStrike">
                <a:solidFill>
                  <a:schemeClr val="dk1"/>
                </a:solidFill>
                <a:latin typeface="Fredoka"/>
                <a:ea typeface="Fredoka"/>
                <a:cs typeface="Fredoka"/>
                <a:sym typeface="Fredoka"/>
              </a:rPr>
              <a:t>צילום: עשהאל בן צרויה</a:t>
            </a:r>
            <a:endParaRPr/>
          </a:p>
        </p:txBody>
      </p:sp>
      <p:pic>
        <p:nvPicPr>
          <p:cNvPr descr="תמונה שמכילה גרפיקה, גופן, לוגו, עיצוב גרפי&#10;&#10;התיאור נוצר באופן אוטומטי" id="94" name="Google Shape;94;p1"/>
          <p:cNvPicPr preferRelativeResize="0"/>
          <p:nvPr/>
        </p:nvPicPr>
        <p:blipFill rotWithShape="1">
          <a:blip r:embed="rId4">
            <a:alphaModFix/>
          </a:blip>
          <a:srcRect b="0" l="0" r="0" t="0"/>
          <a:stretch/>
        </p:blipFill>
        <p:spPr>
          <a:xfrm>
            <a:off x="-163483" y="-127061"/>
            <a:ext cx="2508332" cy="2309933"/>
          </a:xfrm>
          <a:prstGeom prst="rect">
            <a:avLst/>
          </a:prstGeom>
          <a:noFill/>
          <a:ln>
            <a:noFill/>
          </a:ln>
        </p:spPr>
      </p:pic>
      <p:sp>
        <p:nvSpPr>
          <p:cNvPr id="95" name="Google Shape;95;p1"/>
          <p:cNvSpPr txBox="1"/>
          <p:nvPr/>
        </p:nvSpPr>
        <p:spPr>
          <a:xfrm>
            <a:off x="5313873" y="564922"/>
            <a:ext cx="6176400" cy="107730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iw-IL" sz="3200" u="none" cap="none" strike="noStrike">
                <a:solidFill>
                  <a:schemeClr val="dk1"/>
                </a:solidFill>
                <a:latin typeface="Fredoka"/>
                <a:ea typeface="Fredoka"/>
                <a:cs typeface="Fredoka"/>
                <a:sym typeface="Fredoka"/>
              </a:rPr>
              <a:t>פיזיקטבע- שפרה בריגה</a:t>
            </a:r>
            <a:endParaRPr/>
          </a:p>
          <a:p>
            <a:pPr indent="0" lvl="0" marL="0" marR="0" rtl="1" algn="r">
              <a:spcBef>
                <a:spcPts val="0"/>
              </a:spcBef>
              <a:spcAft>
                <a:spcPts val="0"/>
              </a:spcAft>
              <a:buNone/>
            </a:pPr>
            <a:r>
              <a:rPr lang="iw-IL" sz="3200">
                <a:solidFill>
                  <a:schemeClr val="dk1"/>
                </a:solidFill>
                <a:latin typeface="Fredoka"/>
                <a:ea typeface="Fredoka"/>
                <a:cs typeface="Fredoka"/>
                <a:sym typeface="Fredoka"/>
              </a:rPr>
              <a:t>Shifra@Physicateva</a:t>
            </a:r>
            <a:r>
              <a:rPr lang="iw-IL" sz="3200">
                <a:solidFill>
                  <a:schemeClr val="dk1"/>
                </a:solidFill>
                <a:latin typeface="Fredoka"/>
                <a:ea typeface="Fredoka"/>
                <a:cs typeface="Fredoka"/>
                <a:sym typeface="Fredoka"/>
              </a:rPr>
              <a:t>.com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2" title="Common Kingfisher. Bird catching a fish. David Attenborough's opinion."/>
          <p:cNvPicPr preferRelativeResize="0"/>
          <p:nvPr>
            <p:ph idx="1" type="body"/>
          </p:nvPr>
        </p:nvPicPr>
        <p:blipFill rotWithShape="1">
          <a:blip r:embed="rId3">
            <a:alphaModFix/>
          </a:blip>
          <a:srcRect b="0" l="0" r="0" t="0"/>
          <a:stretch/>
        </p:blipFill>
        <p:spPr>
          <a:xfrm>
            <a:off x="0" y="-48499"/>
            <a:ext cx="12192000" cy="688894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1"/>
                                        <p:tgtEl>
                                          <p:spTgt spid="1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lt1"/>
              </a:buClr>
              <a:buSzPts val="4400"/>
              <a:buFont typeface="Fredoka"/>
              <a:buNone/>
            </a:pPr>
            <a:r>
              <a:rPr lang="iw-IL">
                <a:solidFill>
                  <a:schemeClr val="lt1"/>
                </a:solidFill>
              </a:rPr>
              <a:t>אתגר מס' 1: השתקפויות</a:t>
            </a:r>
            <a:endParaRPr/>
          </a:p>
        </p:txBody>
      </p:sp>
      <p:pic>
        <p:nvPicPr>
          <p:cNvPr id="106" name="Google Shape;106;p3"/>
          <p:cNvPicPr preferRelativeResize="0"/>
          <p:nvPr>
            <p:ph idx="1" type="body"/>
          </p:nvPr>
        </p:nvPicPr>
        <p:blipFill rotWithShape="1">
          <a:blip r:embed="rId3">
            <a:alphaModFix/>
          </a:blip>
          <a:srcRect b="0" l="0" r="0" t="0"/>
          <a:stretch/>
        </p:blipFill>
        <p:spPr>
          <a:xfrm>
            <a:off x="1571134" y="1767526"/>
            <a:ext cx="9049732" cy="5090474"/>
          </a:xfrm>
          <a:prstGeom prst="rect">
            <a:avLst/>
          </a:prstGeom>
          <a:noFill/>
          <a:ln>
            <a:noFill/>
          </a:ln>
        </p:spPr>
      </p:pic>
      <p:pic>
        <p:nvPicPr>
          <p:cNvPr descr="תמונה שמכילה גרפיקה, גופן, לוגו, עיצוב גרפי&#10;&#10;התיאור נוצר באופן אוטומטי" id="107" name="Google Shape;107;p3"/>
          <p:cNvPicPr preferRelativeResize="0"/>
          <p:nvPr/>
        </p:nvPicPr>
        <p:blipFill rotWithShape="1">
          <a:blip r:embed="rId4">
            <a:alphaModFix/>
          </a:blip>
          <a:srcRect b="0" l="0" r="0" t="0"/>
          <a:stretch/>
        </p:blipFill>
        <p:spPr>
          <a:xfrm>
            <a:off x="-163483" y="-127061"/>
            <a:ext cx="2508332" cy="230993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4"/>
          <p:cNvPicPr preferRelativeResize="0"/>
          <p:nvPr>
            <p:ph idx="1" type="body"/>
          </p:nvPr>
        </p:nvPicPr>
        <p:blipFill rotWithShape="1">
          <a:blip r:embed="rId3">
            <a:alphaModFix/>
          </a:blip>
          <a:srcRect b="0" l="0" r="0" t="0"/>
          <a:stretch/>
        </p:blipFill>
        <p:spPr>
          <a:xfrm>
            <a:off x="9107837" y="4304"/>
            <a:ext cx="3084163" cy="6853696"/>
          </a:xfrm>
          <a:prstGeom prst="rect">
            <a:avLst/>
          </a:prstGeom>
          <a:noFill/>
          <a:ln>
            <a:noFill/>
          </a:ln>
        </p:spPr>
      </p:pic>
      <p:pic>
        <p:nvPicPr>
          <p:cNvPr id="113" name="Google Shape;113;p4"/>
          <p:cNvPicPr preferRelativeResize="0"/>
          <p:nvPr/>
        </p:nvPicPr>
        <p:blipFill rotWithShape="1">
          <a:blip r:embed="rId4">
            <a:alphaModFix/>
          </a:blip>
          <a:srcRect b="0" l="0" r="0" t="0"/>
          <a:stretch/>
        </p:blipFill>
        <p:spPr>
          <a:xfrm>
            <a:off x="0" y="1952787"/>
            <a:ext cx="8928745" cy="4017935"/>
          </a:xfrm>
          <a:prstGeom prst="rect">
            <a:avLst/>
          </a:prstGeom>
          <a:noFill/>
          <a:ln>
            <a:noFill/>
          </a:ln>
        </p:spPr>
      </p:pic>
      <p:pic>
        <p:nvPicPr>
          <p:cNvPr descr="תמונה שמכילה גרפיקה, גופן, לוגו, עיצוב גרפי&#10;&#10;התיאור נוצר באופן אוטומטי" id="114" name="Google Shape;114;p4"/>
          <p:cNvPicPr preferRelativeResize="0"/>
          <p:nvPr/>
        </p:nvPicPr>
        <p:blipFill rotWithShape="1">
          <a:blip r:embed="rId5">
            <a:alphaModFix/>
          </a:blip>
          <a:srcRect b="0" l="0" r="0" t="0"/>
          <a:stretch/>
        </p:blipFill>
        <p:spPr>
          <a:xfrm>
            <a:off x="-163483" y="-127061"/>
            <a:ext cx="2508332" cy="230993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pic>
        <p:nvPicPr>
          <p:cNvPr id="119" name="Google Shape;119;p5"/>
          <p:cNvPicPr preferRelativeResize="0"/>
          <p:nvPr>
            <p:ph idx="1" type="body"/>
          </p:nvPr>
        </p:nvPicPr>
        <p:blipFill rotWithShape="1">
          <a:blip r:embed="rId3">
            <a:alphaModFix/>
          </a:blip>
          <a:srcRect b="0" l="0" r="0" t="0"/>
          <a:stretch/>
        </p:blipFill>
        <p:spPr>
          <a:xfrm>
            <a:off x="1523621" y="0"/>
            <a:ext cx="9144754" cy="6858565"/>
          </a:xfrm>
          <a:prstGeom prst="rect">
            <a:avLst/>
          </a:prstGeom>
          <a:noFill/>
          <a:ln>
            <a:noFill/>
          </a:ln>
        </p:spPr>
      </p:pic>
      <p:sp>
        <p:nvSpPr>
          <p:cNvPr id="120" name="Google Shape;120;p5"/>
          <p:cNvSpPr txBox="1"/>
          <p:nvPr>
            <p:ph type="title"/>
          </p:nvPr>
        </p:nvSpPr>
        <p:spPr>
          <a:xfrm>
            <a:off x="1523621" y="0"/>
            <a:ext cx="9144755"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D94256"/>
              </a:buClr>
              <a:buSzPts val="4400"/>
              <a:buFont typeface="Fredoka"/>
              <a:buNone/>
            </a:pPr>
            <a:r>
              <a:rPr b="1" lang="iw-IL">
                <a:solidFill>
                  <a:srgbClr val="D94256"/>
                </a:solidFill>
              </a:rPr>
              <a:t>אגם אמנון בשמורה החבויה בעינות צוקים</a:t>
            </a:r>
            <a:endParaRPr/>
          </a:p>
        </p:txBody>
      </p:sp>
      <p:pic>
        <p:nvPicPr>
          <p:cNvPr descr="תמונה שמכילה גרפיקה, גופן, לוגו, עיצוב גרפי&#10;&#10;התיאור נוצר באופן אוטומטי" id="121" name="Google Shape;121;p5"/>
          <p:cNvPicPr preferRelativeResize="0"/>
          <p:nvPr/>
        </p:nvPicPr>
        <p:blipFill rotWithShape="1">
          <a:blip r:embed="rId4">
            <a:alphaModFix/>
          </a:blip>
          <a:srcRect b="0" l="0" r="0" t="0"/>
          <a:stretch/>
        </p:blipFill>
        <p:spPr>
          <a:xfrm>
            <a:off x="-163483" y="-127061"/>
            <a:ext cx="1828917" cy="168425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6"/>
          <p:cNvPicPr preferRelativeResize="0"/>
          <p:nvPr/>
        </p:nvPicPr>
        <p:blipFill rotWithShape="1">
          <a:blip r:embed="rId3">
            <a:alphaModFix/>
          </a:blip>
          <a:srcRect b="0" l="0" r="0" t="0"/>
          <a:stretch/>
        </p:blipFill>
        <p:spPr>
          <a:xfrm>
            <a:off x="0" y="0"/>
            <a:ext cx="6876815" cy="6858000"/>
          </a:xfrm>
          <a:prstGeom prst="rect">
            <a:avLst/>
          </a:prstGeom>
          <a:noFill/>
          <a:ln>
            <a:noFill/>
          </a:ln>
        </p:spPr>
      </p:pic>
      <p:sp>
        <p:nvSpPr>
          <p:cNvPr id="127" name="Google Shape;127;p6"/>
          <p:cNvSpPr txBox="1"/>
          <p:nvPr>
            <p:ph type="title"/>
          </p:nvPr>
        </p:nvSpPr>
        <p:spPr>
          <a:xfrm>
            <a:off x="7375161" y="320155"/>
            <a:ext cx="4248462" cy="4416737"/>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t>הגדרת מושגים.</a:t>
            </a:r>
            <a:br>
              <a:rPr lang="iw-IL"/>
            </a:br>
            <a:r>
              <a:rPr lang="iw-IL"/>
              <a:t>פעילות עוצמת האור המוחזר כתלות בזווית הכניסה</a:t>
            </a:r>
            <a:endParaRPr/>
          </a:p>
        </p:txBody>
      </p:sp>
      <p:pic>
        <p:nvPicPr>
          <p:cNvPr descr="תמונה שמכילה גרפיקה, גופן, לוגו, עיצוב גרפי&#10;&#10;התיאור נוצר באופן אוטומטי" id="128" name="Google Shape;128;p6"/>
          <p:cNvPicPr preferRelativeResize="0"/>
          <p:nvPr/>
        </p:nvPicPr>
        <p:blipFill rotWithShape="1">
          <a:blip r:embed="rId4">
            <a:alphaModFix/>
          </a:blip>
          <a:srcRect b="0" l="0" r="0" t="0"/>
          <a:stretch/>
        </p:blipFill>
        <p:spPr>
          <a:xfrm>
            <a:off x="-163483" y="-127061"/>
            <a:ext cx="1828917" cy="168425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7" title="Kingfisher bird keeping its head still while preying"/>
          <p:cNvPicPr preferRelativeResize="0"/>
          <p:nvPr/>
        </p:nvPicPr>
        <p:blipFill rotWithShape="1">
          <a:blip r:embed="rId3">
            <a:alphaModFix/>
          </a:blip>
          <a:srcRect b="0" l="0" r="0" t="0"/>
          <a:stretch/>
        </p:blipFill>
        <p:spPr>
          <a:xfrm>
            <a:off x="281354" y="0"/>
            <a:ext cx="12040109" cy="6802661"/>
          </a:xfrm>
          <a:prstGeom prst="rect">
            <a:avLst/>
          </a:prstGeom>
          <a:noFill/>
          <a:ln>
            <a:noFill/>
          </a:ln>
        </p:spPr>
      </p:pic>
      <p:pic>
        <p:nvPicPr>
          <p:cNvPr descr="תמונה שמכילה גרפיקה, גופן, לוגו, עיצוב גרפי&#10;&#10;התיאור נוצר באופן אוטומטי" id="134" name="Google Shape;134;p7"/>
          <p:cNvPicPr preferRelativeResize="0"/>
          <p:nvPr/>
        </p:nvPicPr>
        <p:blipFill rotWithShape="1">
          <a:blip r:embed="rId4">
            <a:alphaModFix/>
          </a:blip>
          <a:srcRect b="0" l="0" r="0" t="0"/>
          <a:stretch/>
        </p:blipFill>
        <p:spPr>
          <a:xfrm>
            <a:off x="-163483" y="-127061"/>
            <a:ext cx="1612634" cy="148508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1"/>
                                        <p:tgtEl>
                                          <p:spTgt spid="1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id="139" name="Google Shape;139;p8" title="שלדג לבן חזה 26.12.18 נחל מדרך   צילום: אלדד אמיר"/>
          <p:cNvPicPr preferRelativeResize="0"/>
          <p:nvPr/>
        </p:nvPicPr>
        <p:blipFill rotWithShape="1">
          <a:blip r:embed="rId3">
            <a:alphaModFix/>
          </a:blip>
          <a:srcRect b="0" l="0" r="0" t="0"/>
          <a:stretch/>
        </p:blipFill>
        <p:spPr>
          <a:xfrm>
            <a:off x="-120342" y="-98474"/>
            <a:ext cx="12312342" cy="695647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9" title="Why Hovering is a Key Skill for the Pied Kingfisher"/>
          <p:cNvPicPr preferRelativeResize="0"/>
          <p:nvPr/>
        </p:nvPicPr>
        <p:blipFill rotWithShape="1">
          <a:blip r:embed="rId3">
            <a:alphaModFix/>
          </a:blip>
          <a:srcRect b="0" l="0" r="0" t="0"/>
          <a:stretch/>
        </p:blipFill>
        <p:spPr>
          <a:xfrm>
            <a:off x="0" y="-15240"/>
            <a:ext cx="12192000" cy="68884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10"/>
          <p:cNvPicPr preferRelativeResize="0"/>
          <p:nvPr/>
        </p:nvPicPr>
        <p:blipFill rotWithShape="1">
          <a:blip r:embed="rId3">
            <a:alphaModFix/>
          </a:blip>
          <a:srcRect b="0" l="0" r="0" t="0"/>
          <a:stretch/>
        </p:blipFill>
        <p:spPr>
          <a:xfrm>
            <a:off x="3192566" y="1690688"/>
            <a:ext cx="6053285" cy="4975303"/>
          </a:xfrm>
          <a:prstGeom prst="rect">
            <a:avLst/>
          </a:prstGeom>
          <a:noFill/>
          <a:ln>
            <a:noFill/>
          </a:ln>
        </p:spPr>
      </p:pic>
      <p:sp>
        <p:nvSpPr>
          <p:cNvPr id="150" name="Google Shape;15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solidFill>
                  <a:schemeClr val="lt1"/>
                </a:solidFill>
              </a:rPr>
              <a:t>אנפת לואיזיאנה</a:t>
            </a:r>
            <a:endParaRPr/>
          </a:p>
        </p:txBody>
      </p:sp>
      <p:sp>
        <p:nvSpPr>
          <p:cNvPr id="151" name="Google Shape;151;p10"/>
          <p:cNvSpPr txBox="1"/>
          <p:nvPr/>
        </p:nvSpPr>
        <p:spPr>
          <a:xfrm>
            <a:off x="3148343" y="6211669"/>
            <a:ext cx="6097508" cy="646331"/>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u="sng" strike="noStrike">
                <a:solidFill>
                  <a:schemeClr val="dk1"/>
                </a:solidFill>
                <a:latin typeface="Fredoka"/>
                <a:ea typeface="Fredoka"/>
                <a:cs typeface="Fredoka"/>
                <a:sym typeface="Fredoka"/>
                <a:hlinkClick r:id="rId4">
                  <a:extLst>
                    <a:ext uri="{A12FA001-AC4F-418D-AE19-62706E023703}">
                      <ahyp:hlinkClr val="tx"/>
                    </a:ext>
                  </a:extLst>
                </a:hlinkClick>
              </a:rPr>
              <a:t>Chris Harshaw</a:t>
            </a:r>
            <a:r>
              <a:rPr lang="iw-IL" sz="1800">
                <a:solidFill>
                  <a:schemeClr val="dk1"/>
                </a:solidFill>
                <a:latin typeface="Fredoka"/>
                <a:ea typeface="Fredoka"/>
                <a:cs typeface="Fredoka"/>
                <a:sym typeface="Fredoka"/>
              </a:rPr>
              <a:t>, </a:t>
            </a:r>
            <a:r>
              <a:rPr lang="iw-IL" sz="1800" u="sng" strike="noStrike">
                <a:solidFill>
                  <a:schemeClr val="dk1"/>
                </a:solidFill>
                <a:latin typeface="Fredoka"/>
                <a:ea typeface="Fredoka"/>
                <a:cs typeface="Fredoka"/>
                <a:sym typeface="Fredoka"/>
                <a:hlinkClick r:id="rId5">
                  <a:extLst>
                    <a:ext uri="{A12FA001-AC4F-418D-AE19-62706E023703}">
                      <ahyp:hlinkClr val="tx"/>
                    </a:ext>
                  </a:extLst>
                </a:hlinkClick>
              </a:rPr>
              <a:t>CC BY-SA 3.0</a:t>
            </a:r>
            <a:r>
              <a:rPr lang="iw-IL" sz="1800">
                <a:solidFill>
                  <a:schemeClr val="dk1"/>
                </a:solidFill>
                <a:latin typeface="Fredoka"/>
                <a:ea typeface="Fredoka"/>
                <a:cs typeface="Fredoka"/>
                <a:sym typeface="Fredoka"/>
              </a:rPr>
              <a:t>, via Wikimedia Commons</a:t>
            </a:r>
            <a:br>
              <a:rPr lang="iw-IL" sz="1800">
                <a:solidFill>
                  <a:schemeClr val="dk1"/>
                </a:solidFill>
                <a:latin typeface="Fredoka"/>
                <a:ea typeface="Fredoka"/>
                <a:cs typeface="Fredoka"/>
                <a:sym typeface="Fredoka"/>
              </a:rPr>
            </a:br>
            <a:endParaRPr sz="1800">
              <a:solidFill>
                <a:schemeClr val="dk1"/>
              </a:solidFill>
              <a:latin typeface="Fredoka"/>
              <a:ea typeface="Fredoka"/>
              <a:cs typeface="Fredoka"/>
              <a:sym typeface="Fredoka"/>
            </a:endParaRPr>
          </a:p>
        </p:txBody>
      </p:sp>
      <p:pic>
        <p:nvPicPr>
          <p:cNvPr descr="תמונה שמכילה גרפיקה, גופן, לוגו, עיצוב גרפי&#10;&#10;התיאור נוצר באופן אוטומטי" id="152" name="Google Shape;152;p10"/>
          <p:cNvPicPr preferRelativeResize="0"/>
          <p:nvPr/>
        </p:nvPicPr>
        <p:blipFill rotWithShape="1">
          <a:blip r:embed="rId6">
            <a:alphaModFix/>
          </a:blip>
          <a:srcRect b="0" l="0" r="0" t="0"/>
          <a:stretch/>
        </p:blipFill>
        <p:spPr>
          <a:xfrm>
            <a:off x="-163483" y="-127061"/>
            <a:ext cx="2508332" cy="230993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id="157" name="Google Shape;157;p11" title="Nature's clever hunter: Egret uses 'umbrella' trick"/>
          <p:cNvPicPr preferRelativeResize="0"/>
          <p:nvPr/>
        </p:nvPicPr>
        <p:blipFill rotWithShape="1">
          <a:blip r:embed="rId3">
            <a:alphaModFix/>
          </a:blip>
          <a:srcRect b="0" l="0" r="0" t="0"/>
          <a:stretch/>
        </p:blipFill>
        <p:spPr>
          <a:xfrm>
            <a:off x="0" y="-15240"/>
            <a:ext cx="12192000" cy="68884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1"/>
                                        <p:tgtEl>
                                          <p:spTgt spid="1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12"/>
          <p:cNvPicPr preferRelativeResize="0"/>
          <p:nvPr/>
        </p:nvPicPr>
        <p:blipFill rotWithShape="1">
          <a:blip r:embed="rId3">
            <a:alphaModFix/>
          </a:blip>
          <a:srcRect b="0" l="0" r="0" t="0"/>
          <a:stretch/>
        </p:blipFill>
        <p:spPr>
          <a:xfrm>
            <a:off x="0" y="0"/>
            <a:ext cx="5364649" cy="6858000"/>
          </a:xfrm>
          <a:prstGeom prst="rect">
            <a:avLst/>
          </a:prstGeom>
          <a:noFill/>
          <a:ln>
            <a:noFill/>
          </a:ln>
        </p:spPr>
      </p:pic>
      <p:sp>
        <p:nvSpPr>
          <p:cNvPr id="163" name="Google Shape;163;p12"/>
          <p:cNvSpPr txBox="1"/>
          <p:nvPr/>
        </p:nvSpPr>
        <p:spPr>
          <a:xfrm>
            <a:off x="-135819" y="6211669"/>
            <a:ext cx="5364649"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w-IL" sz="1800">
                <a:solidFill>
                  <a:srgbClr val="D94256"/>
                </a:solidFill>
                <a:latin typeface="Fredoka"/>
                <a:ea typeface="Fredoka"/>
                <a:cs typeface="Fredoka"/>
                <a:sym typeface="Fredoka"/>
              </a:rPr>
              <a:t>http://elireinholdtsen.blogspot.co.uk/2010/04/window-reflections.html</a:t>
            </a:r>
            <a:endParaRPr sz="1800">
              <a:solidFill>
                <a:srgbClr val="D94256"/>
              </a:solidFill>
              <a:latin typeface="Fredoka"/>
              <a:ea typeface="Fredoka"/>
              <a:cs typeface="Fredoka"/>
              <a:sym typeface="Fredoka"/>
            </a:endParaRPr>
          </a:p>
        </p:txBody>
      </p:sp>
      <p:pic>
        <p:nvPicPr>
          <p:cNvPr id="164" name="Google Shape;164;p12"/>
          <p:cNvPicPr preferRelativeResize="0"/>
          <p:nvPr/>
        </p:nvPicPr>
        <p:blipFill rotWithShape="1">
          <a:blip r:embed="rId4">
            <a:alphaModFix/>
          </a:blip>
          <a:srcRect b="0" l="0" r="0" t="0"/>
          <a:stretch/>
        </p:blipFill>
        <p:spPr>
          <a:xfrm>
            <a:off x="6404778" y="71437"/>
            <a:ext cx="5372100" cy="6715125"/>
          </a:xfrm>
          <a:prstGeom prst="rect">
            <a:avLst/>
          </a:prstGeom>
          <a:noFill/>
          <a:ln>
            <a:noFill/>
          </a:ln>
        </p:spPr>
      </p:pic>
      <p:sp>
        <p:nvSpPr>
          <p:cNvPr id="165" name="Google Shape;165;p12"/>
          <p:cNvSpPr txBox="1"/>
          <p:nvPr/>
        </p:nvSpPr>
        <p:spPr>
          <a:xfrm>
            <a:off x="2790030" y="6391959"/>
            <a:ext cx="6196818" cy="646331"/>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dk1"/>
                </a:solidFill>
                <a:latin typeface="Fredoka"/>
                <a:ea typeface="Fredoka"/>
                <a:cs typeface="Fredoka"/>
                <a:sym typeface="Fredoka"/>
              </a:rPr>
              <a:t>Photo by Paola Franqui</a:t>
            </a:r>
            <a:br>
              <a:rPr lang="iw-IL" sz="1800">
                <a:solidFill>
                  <a:schemeClr val="dk1"/>
                </a:solidFill>
                <a:latin typeface="Fredoka"/>
                <a:ea typeface="Fredoka"/>
                <a:cs typeface="Fredoka"/>
                <a:sym typeface="Fredoka"/>
              </a:rPr>
            </a:br>
            <a:endParaRPr sz="1800">
              <a:solidFill>
                <a:schemeClr val="dk1"/>
              </a:solidFill>
              <a:latin typeface="Fredoka"/>
              <a:ea typeface="Fredoka"/>
              <a:cs typeface="Fredoka"/>
              <a:sym typeface="Fredok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3"/>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Fredoka"/>
              <a:ea typeface="Fredoka"/>
              <a:cs typeface="Fredoka"/>
              <a:sym typeface="Fredoka"/>
            </a:endParaRPr>
          </a:p>
        </p:txBody>
      </p:sp>
      <p:sp>
        <p:nvSpPr>
          <p:cNvPr id="171" name="Google Shape;171;p13"/>
          <p:cNvSpPr txBox="1"/>
          <p:nvPr>
            <p:ph type="title"/>
          </p:nvPr>
        </p:nvSpPr>
        <p:spPr>
          <a:xfrm>
            <a:off x="1451316" y="113507"/>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t>מי בחוץ ומי בפנים?</a:t>
            </a:r>
            <a:endParaRPr/>
          </a:p>
        </p:txBody>
      </p:sp>
      <p:pic>
        <p:nvPicPr>
          <p:cNvPr id="172" name="Google Shape;172;p13"/>
          <p:cNvPicPr preferRelativeResize="0"/>
          <p:nvPr>
            <p:ph idx="1" type="body"/>
          </p:nvPr>
        </p:nvPicPr>
        <p:blipFill rotWithShape="1">
          <a:blip r:embed="rId3">
            <a:alphaModFix/>
          </a:blip>
          <a:srcRect b="0" l="0" r="0" t="0"/>
          <a:stretch/>
        </p:blipFill>
        <p:spPr>
          <a:xfrm>
            <a:off x="74967" y="1439070"/>
            <a:ext cx="12042066" cy="5418930"/>
          </a:xfrm>
          <a:prstGeom prst="rect">
            <a:avLst/>
          </a:prstGeom>
          <a:noFill/>
          <a:ln>
            <a:noFill/>
          </a:ln>
        </p:spPr>
      </p:pic>
      <p:pic>
        <p:nvPicPr>
          <p:cNvPr descr="תמונה שמכילה גרפיקה, גופן, לוגו, עיצוב גרפי&#10;&#10;התיאור נוצר באופן אוטומטי" id="173" name="Google Shape;173;p13"/>
          <p:cNvPicPr preferRelativeResize="0"/>
          <p:nvPr/>
        </p:nvPicPr>
        <p:blipFill rotWithShape="1">
          <a:blip r:embed="rId4">
            <a:alphaModFix/>
          </a:blip>
          <a:srcRect b="0" l="0" r="0" t="0"/>
          <a:stretch/>
        </p:blipFill>
        <p:spPr>
          <a:xfrm>
            <a:off x="-163483" y="-127061"/>
            <a:ext cx="2508332" cy="230993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4"/>
          <p:cNvSpPr txBox="1"/>
          <p:nvPr>
            <p:ph type="title"/>
          </p:nvPr>
        </p:nvSpPr>
        <p:spPr>
          <a:xfrm>
            <a:off x="1139858" y="115428"/>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solidFill>
                  <a:schemeClr val="lt1"/>
                </a:solidFill>
              </a:rPr>
              <a:t>קיטוב אור- על נהר הירדן</a:t>
            </a:r>
            <a:endParaRPr/>
          </a:p>
        </p:txBody>
      </p:sp>
      <p:pic>
        <p:nvPicPr>
          <p:cNvPr id="179" name="Google Shape;179;p14" title="סינון השתקפות ממי הירדן על ידי מקטב"/>
          <p:cNvPicPr preferRelativeResize="0"/>
          <p:nvPr>
            <p:ph idx="1" type="body"/>
          </p:nvPr>
        </p:nvPicPr>
        <p:blipFill rotWithShape="1">
          <a:blip r:embed="rId3">
            <a:alphaModFix/>
          </a:blip>
          <a:srcRect b="0" l="0" r="0" t="0"/>
          <a:stretch/>
        </p:blipFill>
        <p:spPr>
          <a:xfrm>
            <a:off x="1366886" y="1473531"/>
            <a:ext cx="9325106" cy="5269041"/>
          </a:xfrm>
          <a:prstGeom prst="rect">
            <a:avLst/>
          </a:prstGeom>
          <a:noFill/>
          <a:ln>
            <a:noFill/>
          </a:ln>
        </p:spPr>
      </p:pic>
      <p:pic>
        <p:nvPicPr>
          <p:cNvPr descr="תמונה שמכילה גרפיקה, גופן, לוגו, עיצוב גרפי&#10;&#10;התיאור נוצר באופן אוטומטי" id="180" name="Google Shape;180;p14"/>
          <p:cNvPicPr preferRelativeResize="0"/>
          <p:nvPr/>
        </p:nvPicPr>
        <p:blipFill rotWithShape="1">
          <a:blip r:embed="rId4">
            <a:alphaModFix/>
          </a:blip>
          <a:srcRect b="0" l="0" r="0" t="0"/>
          <a:stretch/>
        </p:blipFill>
        <p:spPr>
          <a:xfrm>
            <a:off x="-163483" y="-127061"/>
            <a:ext cx="2508332" cy="230993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
                                        <p:tgtEl>
                                          <p:spTgt spid="1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t>בעינות צוקים</a:t>
            </a:r>
            <a:endParaRPr/>
          </a:p>
        </p:txBody>
      </p:sp>
      <p:pic>
        <p:nvPicPr>
          <p:cNvPr descr="תמונה שמכילה בחוץ, עץ, צמח, מים&#10;&#10;התיאור נוצר באופן אוטומטי" id="186" name="Google Shape;186;p15"/>
          <p:cNvPicPr preferRelativeResize="0"/>
          <p:nvPr>
            <p:ph idx="1" type="body"/>
          </p:nvPr>
        </p:nvPicPr>
        <p:blipFill rotWithShape="1">
          <a:blip r:embed="rId3">
            <a:alphaModFix/>
          </a:blip>
          <a:srcRect b="0" l="0" r="0" t="0"/>
          <a:stretch/>
        </p:blipFill>
        <p:spPr>
          <a:xfrm>
            <a:off x="0" y="1920876"/>
            <a:ext cx="6095999" cy="4571999"/>
          </a:xfrm>
          <a:prstGeom prst="rect">
            <a:avLst/>
          </a:prstGeom>
          <a:noFill/>
          <a:ln>
            <a:noFill/>
          </a:ln>
        </p:spPr>
      </p:pic>
      <p:pic>
        <p:nvPicPr>
          <p:cNvPr descr="תמונה שמכילה בחוץ, עץ, צמח, מים&#10;&#10;התיאור נוצר באופן אוטומטי" id="187" name="Google Shape;187;p15"/>
          <p:cNvPicPr preferRelativeResize="0"/>
          <p:nvPr/>
        </p:nvPicPr>
        <p:blipFill rotWithShape="1">
          <a:blip r:embed="rId4">
            <a:alphaModFix/>
          </a:blip>
          <a:srcRect b="0" l="0" r="0" t="0"/>
          <a:stretch/>
        </p:blipFill>
        <p:spPr>
          <a:xfrm>
            <a:off x="6095998" y="1920875"/>
            <a:ext cx="6096000" cy="4572000"/>
          </a:xfrm>
          <a:prstGeom prst="rect">
            <a:avLst/>
          </a:prstGeom>
          <a:noFill/>
          <a:ln>
            <a:noFill/>
          </a:ln>
        </p:spPr>
      </p:pic>
      <p:pic>
        <p:nvPicPr>
          <p:cNvPr descr="תמונה שמכילה גרפיקה, גופן, לוגו, עיצוב גרפי&#10;&#10;התיאור נוצר באופן אוטומטי" id="188" name="Google Shape;188;p15"/>
          <p:cNvPicPr preferRelativeResize="0"/>
          <p:nvPr/>
        </p:nvPicPr>
        <p:blipFill rotWithShape="1">
          <a:blip r:embed="rId5">
            <a:alphaModFix/>
          </a:blip>
          <a:srcRect b="0" l="0" r="0" t="0"/>
          <a:stretch/>
        </p:blipFill>
        <p:spPr>
          <a:xfrm>
            <a:off x="-163483" y="-127061"/>
            <a:ext cx="2508332" cy="230993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6"/>
          <p:cNvSpPr txBox="1"/>
          <p:nvPr>
            <p:ph type="title"/>
          </p:nvPr>
        </p:nvSpPr>
        <p:spPr>
          <a:xfrm>
            <a:off x="1409826" y="21043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solidFill>
                  <a:schemeClr val="lt1"/>
                </a:solidFill>
              </a:rPr>
              <a:t>קיטוב אור: </a:t>
            </a:r>
            <a:r>
              <a:rPr b="0" i="0" lang="iw-IL">
                <a:solidFill>
                  <a:schemeClr val="lt1"/>
                </a:solidFill>
                <a:latin typeface="Arial"/>
                <a:ea typeface="Arial"/>
                <a:cs typeface="Arial"/>
                <a:sym typeface="Arial"/>
              </a:rPr>
              <a:t>קיטוב - </a:t>
            </a:r>
            <a:r>
              <a:rPr lang="iw-IL">
                <a:solidFill>
                  <a:schemeClr val="lt1"/>
                </a:solidFill>
                <a:latin typeface="Arial"/>
                <a:ea typeface="Arial"/>
                <a:cs typeface="Arial"/>
                <a:sym typeface="Arial"/>
              </a:rPr>
              <a:t>:</a:t>
            </a:r>
            <a:r>
              <a:rPr b="0" i="0" lang="iw-IL">
                <a:solidFill>
                  <a:schemeClr val="lt1"/>
                </a:solidFill>
                <a:latin typeface="Arial"/>
                <a:ea typeface="Arial"/>
                <a:cs typeface="Arial"/>
                <a:sym typeface="Arial"/>
              </a:rPr>
              <a:t>s קיטוב מקביל לפני המים וקיטוב - :p קיטוב מאונך לפני המים.</a:t>
            </a:r>
            <a:endParaRPr>
              <a:solidFill>
                <a:schemeClr val="lt1"/>
              </a:solidFill>
            </a:endParaRPr>
          </a:p>
        </p:txBody>
      </p:sp>
      <p:pic>
        <p:nvPicPr>
          <p:cNvPr id="194" name="Google Shape;194;p16"/>
          <p:cNvPicPr preferRelativeResize="0"/>
          <p:nvPr/>
        </p:nvPicPr>
        <p:blipFill rotWithShape="1">
          <a:blip r:embed="rId3">
            <a:alphaModFix/>
          </a:blip>
          <a:srcRect b="0" l="0" r="0" t="0"/>
          <a:stretch/>
        </p:blipFill>
        <p:spPr>
          <a:xfrm>
            <a:off x="2180734" y="1896227"/>
            <a:ext cx="7830532" cy="4751338"/>
          </a:xfrm>
          <a:prstGeom prst="rect">
            <a:avLst/>
          </a:prstGeom>
          <a:noFill/>
          <a:ln>
            <a:noFill/>
          </a:ln>
        </p:spPr>
      </p:pic>
      <p:pic>
        <p:nvPicPr>
          <p:cNvPr descr="תמונה שמכילה גרפיקה, גופן, לוגו, עיצוב גרפי&#10;&#10;התיאור נוצר באופן אוטומטי" id="195" name="Google Shape;195;p16"/>
          <p:cNvPicPr preferRelativeResize="0"/>
          <p:nvPr/>
        </p:nvPicPr>
        <p:blipFill rotWithShape="1">
          <a:blip r:embed="rId4">
            <a:alphaModFix/>
          </a:blip>
          <a:srcRect b="0" l="0" r="0" t="0"/>
          <a:stretch/>
        </p:blipFill>
        <p:spPr>
          <a:xfrm>
            <a:off x="-163483" y="-127061"/>
            <a:ext cx="1573309" cy="144886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2800"/>
              <a:buFont typeface="Arial"/>
              <a:buNone/>
            </a:pPr>
            <a:r>
              <a:rPr b="0" lang="iw-IL" sz="2800">
                <a:latin typeface="Arial"/>
                <a:ea typeface="Arial"/>
                <a:cs typeface="Arial"/>
                <a:sym typeface="Arial"/>
              </a:rPr>
              <a:t>מקדמי ההעברה והחזרה כתלות בזווית.  הקווים הרציפים הם מקדמי ההעברה והמקווקווים ההחזרה. בקיטוב מקביל- כחול ובקיטוב מאונך- אדום. </a:t>
            </a:r>
            <a:endParaRPr sz="2800"/>
          </a:p>
        </p:txBody>
      </p:sp>
      <p:pic>
        <p:nvPicPr>
          <p:cNvPr id="201" name="Google Shape;201;p17"/>
          <p:cNvPicPr preferRelativeResize="0"/>
          <p:nvPr>
            <p:ph idx="1" type="body"/>
          </p:nvPr>
        </p:nvPicPr>
        <p:blipFill rotWithShape="1">
          <a:blip r:embed="rId3">
            <a:alphaModFix/>
          </a:blip>
          <a:srcRect b="0" l="0" r="0" t="0"/>
          <a:stretch/>
        </p:blipFill>
        <p:spPr>
          <a:xfrm>
            <a:off x="2908218" y="1705622"/>
            <a:ext cx="7142296" cy="4950314"/>
          </a:xfrm>
          <a:prstGeom prst="rect">
            <a:avLst/>
          </a:prstGeom>
          <a:noFill/>
          <a:ln>
            <a:noFill/>
          </a:ln>
        </p:spPr>
      </p:pic>
      <p:sp>
        <p:nvSpPr>
          <p:cNvPr id="202" name="Google Shape;202;p17"/>
          <p:cNvSpPr txBox="1"/>
          <p:nvPr/>
        </p:nvSpPr>
        <p:spPr>
          <a:xfrm>
            <a:off x="316870" y="2472619"/>
            <a:ext cx="2227153"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iw-IL" sz="1800" u="sng" strike="noStrike">
                <a:solidFill>
                  <a:schemeClr val="dk1"/>
                </a:solidFill>
                <a:latin typeface="Arial"/>
                <a:ea typeface="Arial"/>
                <a:cs typeface="Arial"/>
                <a:sym typeface="Arial"/>
                <a:hlinkClick r:id="rId4">
                  <a:extLst>
                    <a:ext uri="{A12FA001-AC4F-418D-AE19-62706E023703}">
                      <ahyp:hlinkClr val="tx"/>
                    </a:ext>
                  </a:extLst>
                </a:hlinkClick>
              </a:rPr>
              <a:t>Gianni Di Domenico</a:t>
            </a:r>
            <a:r>
              <a:rPr b="0" i="1" lang="iw-IL" sz="1800">
                <a:solidFill>
                  <a:srgbClr val="333333"/>
                </a:solidFill>
                <a:latin typeface="Arial"/>
                <a:ea typeface="Arial"/>
                <a:cs typeface="Arial"/>
                <a:sym typeface="Arial"/>
              </a:rPr>
              <a:t> (Université de Neuchâtel)</a:t>
            </a:r>
            <a:r>
              <a:rPr b="0" i="1" lang="iw-IL" sz="1800" u="sng" strike="noStrike">
                <a:solidFill>
                  <a:schemeClr val="dk1"/>
                </a:solidFill>
                <a:latin typeface="Arial"/>
                <a:ea typeface="Arial"/>
                <a:cs typeface="Arial"/>
                <a:sym typeface="Arial"/>
                <a:hlinkClick r:id="rId5">
                  <a:extLst>
                    <a:ext uri="{A12FA001-AC4F-418D-AE19-62706E023703}">
                      <ahyp:hlinkClr val="tx"/>
                    </a:ext>
                  </a:extLst>
                </a:hlinkClick>
              </a:rPr>
              <a:t>“Fresnel Equations”</a:t>
            </a:r>
            <a:br>
              <a:rPr lang="iw-IL" sz="1800">
                <a:solidFill>
                  <a:schemeClr val="dk1"/>
                </a:solidFill>
                <a:latin typeface="Fredoka"/>
                <a:ea typeface="Fredoka"/>
                <a:cs typeface="Fredoka"/>
                <a:sym typeface="Fredoka"/>
              </a:rPr>
            </a:br>
            <a:r>
              <a:rPr b="0" i="1" lang="iw-IL" sz="1800" u="sng" strike="noStrike">
                <a:solidFill>
                  <a:schemeClr val="dk1"/>
                </a:solidFill>
                <a:latin typeface="Arial"/>
                <a:ea typeface="Arial"/>
                <a:cs typeface="Arial"/>
                <a:sym typeface="Arial"/>
                <a:hlinkClick r:id="rId6">
                  <a:extLst>
                    <a:ext uri="{A12FA001-AC4F-418D-AE19-62706E023703}">
                      <ahyp:hlinkClr val="tx"/>
                    </a:ext>
                  </a:extLst>
                </a:hlinkClick>
              </a:rPr>
              <a:t>http://demonstrations.wolfram.com/FresnelEquations/</a:t>
            </a:r>
            <a:br>
              <a:rPr lang="iw-IL" sz="1800">
                <a:solidFill>
                  <a:schemeClr val="dk1"/>
                </a:solidFill>
                <a:latin typeface="Fredoka"/>
                <a:ea typeface="Fredoka"/>
                <a:cs typeface="Fredoka"/>
                <a:sym typeface="Fredoka"/>
              </a:rPr>
            </a:br>
            <a:r>
              <a:rPr b="0" i="1" lang="iw-IL" sz="1800" u="sng" strike="noStrike">
                <a:solidFill>
                  <a:schemeClr val="dk1"/>
                </a:solidFill>
                <a:latin typeface="Arial"/>
                <a:ea typeface="Arial"/>
                <a:cs typeface="Arial"/>
                <a:sym typeface="Arial"/>
                <a:hlinkClick r:id="rId7">
                  <a:extLst>
                    <a:ext uri="{A12FA001-AC4F-418D-AE19-62706E023703}">
                      <ahyp:hlinkClr val="tx"/>
                    </a:ext>
                  </a:extLst>
                </a:hlinkClick>
              </a:rPr>
              <a:t>Wolfram Demonstrations Project</a:t>
            </a:r>
            <a:br>
              <a:rPr lang="iw-IL" sz="1800">
                <a:solidFill>
                  <a:schemeClr val="dk1"/>
                </a:solidFill>
                <a:latin typeface="Fredoka"/>
                <a:ea typeface="Fredoka"/>
                <a:cs typeface="Fredoka"/>
                <a:sym typeface="Fredoka"/>
              </a:rPr>
            </a:br>
            <a:r>
              <a:rPr b="0" i="1" lang="iw-IL" sz="1800">
                <a:solidFill>
                  <a:srgbClr val="333333"/>
                </a:solidFill>
                <a:latin typeface="Arial"/>
                <a:ea typeface="Arial"/>
                <a:cs typeface="Arial"/>
                <a:sym typeface="Arial"/>
              </a:rPr>
              <a:t>Published: March 7 2011</a:t>
            </a:r>
            <a:endParaRPr sz="1800">
              <a:solidFill>
                <a:schemeClr val="dk1"/>
              </a:solidFill>
              <a:latin typeface="Fredoka"/>
              <a:ea typeface="Fredoka"/>
              <a:cs typeface="Fredoka"/>
              <a:sym typeface="Fredoka"/>
            </a:endParaRPr>
          </a:p>
        </p:txBody>
      </p:sp>
      <p:pic>
        <p:nvPicPr>
          <p:cNvPr descr="תמונה שמכילה גרפיקה, גופן, לוגו, עיצוב גרפי&#10;&#10;התיאור נוצר באופן אוטומטי" id="203" name="Google Shape;203;p17"/>
          <p:cNvPicPr preferRelativeResize="0"/>
          <p:nvPr/>
        </p:nvPicPr>
        <p:blipFill rotWithShape="1">
          <a:blip r:embed="rId8">
            <a:alphaModFix/>
          </a:blip>
          <a:srcRect b="0" l="0" r="0" t="0"/>
          <a:stretch/>
        </p:blipFill>
        <p:spPr>
          <a:xfrm>
            <a:off x="-163483" y="-127061"/>
            <a:ext cx="1760100" cy="162088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solidFill>
                  <a:schemeClr val="lt1"/>
                </a:solidFill>
              </a:rPr>
              <a:t>סינון השתקפויות ע"י מקטב לינארי</a:t>
            </a:r>
            <a:endParaRPr/>
          </a:p>
        </p:txBody>
      </p:sp>
      <p:sp>
        <p:nvSpPr>
          <p:cNvPr id="209" name="Google Shape;209;p1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p>
            <a:pPr indent="0" lvl="0" marL="0" rtl="1" algn="r">
              <a:lnSpc>
                <a:spcPct val="90000"/>
              </a:lnSpc>
              <a:spcBef>
                <a:spcPts val="0"/>
              </a:spcBef>
              <a:spcAft>
                <a:spcPts val="0"/>
              </a:spcAft>
              <a:buClr>
                <a:schemeClr val="lt1"/>
              </a:buClr>
              <a:buSzPts val="2400"/>
              <a:buNone/>
            </a:pPr>
            <a:r>
              <a:rPr lang="iw-IL">
                <a:solidFill>
                  <a:schemeClr val="lt1"/>
                </a:solidFill>
              </a:rPr>
              <a:t>עם מקטב</a:t>
            </a:r>
            <a:endParaRPr/>
          </a:p>
        </p:txBody>
      </p:sp>
      <p:pic>
        <p:nvPicPr>
          <p:cNvPr id="210" name="Google Shape;210;p18"/>
          <p:cNvPicPr preferRelativeResize="0"/>
          <p:nvPr>
            <p:ph idx="2" type="body"/>
          </p:nvPr>
        </p:nvPicPr>
        <p:blipFill rotWithShape="1">
          <a:blip r:embed="rId3">
            <a:alphaModFix/>
          </a:blip>
          <a:srcRect b="0" l="0" r="0" t="0"/>
          <a:stretch/>
        </p:blipFill>
        <p:spPr>
          <a:xfrm>
            <a:off x="962289" y="2505075"/>
            <a:ext cx="4912784" cy="3684588"/>
          </a:xfrm>
          <a:prstGeom prst="rect">
            <a:avLst/>
          </a:prstGeom>
          <a:noFill/>
          <a:ln>
            <a:noFill/>
          </a:ln>
        </p:spPr>
      </p:pic>
      <p:sp>
        <p:nvSpPr>
          <p:cNvPr id="211" name="Google Shape;211;p1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p>
            <a:pPr indent="0" lvl="0" marL="0" rtl="1" algn="r">
              <a:lnSpc>
                <a:spcPct val="90000"/>
              </a:lnSpc>
              <a:spcBef>
                <a:spcPts val="0"/>
              </a:spcBef>
              <a:spcAft>
                <a:spcPts val="0"/>
              </a:spcAft>
              <a:buClr>
                <a:schemeClr val="lt1"/>
              </a:buClr>
              <a:buSzPts val="2400"/>
              <a:buNone/>
            </a:pPr>
            <a:r>
              <a:rPr lang="iw-IL">
                <a:solidFill>
                  <a:schemeClr val="lt1"/>
                </a:solidFill>
              </a:rPr>
              <a:t>ללא מקטב</a:t>
            </a:r>
            <a:endParaRPr/>
          </a:p>
        </p:txBody>
      </p:sp>
      <p:pic>
        <p:nvPicPr>
          <p:cNvPr id="212" name="Google Shape;212;p18"/>
          <p:cNvPicPr preferRelativeResize="0"/>
          <p:nvPr>
            <p:ph idx="4" type="body"/>
          </p:nvPr>
        </p:nvPicPr>
        <p:blipFill rotWithShape="1">
          <a:blip r:embed="rId4">
            <a:alphaModFix/>
          </a:blip>
          <a:srcRect b="0" l="0" r="0" t="0"/>
          <a:stretch/>
        </p:blipFill>
        <p:spPr>
          <a:xfrm>
            <a:off x="6307402" y="2505075"/>
            <a:ext cx="4912784" cy="3684588"/>
          </a:xfrm>
          <a:prstGeom prst="rect">
            <a:avLst/>
          </a:prstGeom>
          <a:noFill/>
          <a:ln>
            <a:noFill/>
          </a:ln>
        </p:spPr>
      </p:pic>
      <p:pic>
        <p:nvPicPr>
          <p:cNvPr descr="תמונה שמכילה גרפיקה, גופן, לוגו, עיצוב גרפי&#10;&#10;התיאור נוצר באופן אוטומטי" id="213" name="Google Shape;213;p18"/>
          <p:cNvPicPr preferRelativeResize="0"/>
          <p:nvPr/>
        </p:nvPicPr>
        <p:blipFill rotWithShape="1">
          <a:blip r:embed="rId5">
            <a:alphaModFix/>
          </a:blip>
          <a:srcRect b="0" l="0" r="0" t="0"/>
          <a:stretch/>
        </p:blipFill>
        <p:spPr>
          <a:xfrm>
            <a:off x="-163483" y="-127061"/>
            <a:ext cx="2508332" cy="2309933"/>
          </a:xfrm>
          <a:prstGeom prst="rect">
            <a:avLst/>
          </a:prstGeom>
          <a:noFill/>
          <a:ln>
            <a:noFill/>
          </a:ln>
        </p:spPr>
      </p:pic>
      <p:cxnSp>
        <p:nvCxnSpPr>
          <p:cNvPr id="214" name="Google Shape;214;p18"/>
          <p:cNvCxnSpPr/>
          <p:nvPr/>
        </p:nvCxnSpPr>
        <p:spPr>
          <a:xfrm>
            <a:off x="4554583" y="2087078"/>
            <a:ext cx="0" cy="322217"/>
          </a:xfrm>
          <a:prstGeom prst="straightConnector1">
            <a:avLst/>
          </a:prstGeom>
          <a:noFill/>
          <a:ln cap="flat" cmpd="sng" w="9525">
            <a:solidFill>
              <a:schemeClr val="lt1"/>
            </a:solidFill>
            <a:prstDash val="solid"/>
            <a:miter lim="800000"/>
            <a:headEnd len="med" w="med" type="triangl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solidFill>
                  <a:schemeClr val="lt1"/>
                </a:solidFill>
              </a:rPr>
              <a:t>סינון השתקפויות ע"י מקטב לינארי</a:t>
            </a:r>
            <a:endParaRPr/>
          </a:p>
        </p:txBody>
      </p:sp>
      <p:sp>
        <p:nvSpPr>
          <p:cNvPr id="220" name="Google Shape;220;p1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p>
            <a:pPr indent="0" lvl="0" marL="0" rtl="1" algn="r">
              <a:lnSpc>
                <a:spcPct val="90000"/>
              </a:lnSpc>
              <a:spcBef>
                <a:spcPts val="0"/>
              </a:spcBef>
              <a:spcAft>
                <a:spcPts val="0"/>
              </a:spcAft>
              <a:buClr>
                <a:schemeClr val="lt1"/>
              </a:buClr>
              <a:buSzPts val="2400"/>
              <a:buNone/>
            </a:pPr>
            <a:r>
              <a:rPr lang="iw-IL">
                <a:solidFill>
                  <a:schemeClr val="lt1"/>
                </a:solidFill>
              </a:rPr>
              <a:t>עם מקטב</a:t>
            </a:r>
            <a:endParaRPr/>
          </a:p>
        </p:txBody>
      </p:sp>
      <p:sp>
        <p:nvSpPr>
          <p:cNvPr id="221" name="Google Shape;221;p1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p>
            <a:pPr indent="0" lvl="0" marL="0" rtl="1" algn="r">
              <a:lnSpc>
                <a:spcPct val="90000"/>
              </a:lnSpc>
              <a:spcBef>
                <a:spcPts val="0"/>
              </a:spcBef>
              <a:spcAft>
                <a:spcPts val="0"/>
              </a:spcAft>
              <a:buClr>
                <a:schemeClr val="lt1"/>
              </a:buClr>
              <a:buSzPts val="2400"/>
              <a:buNone/>
            </a:pPr>
            <a:r>
              <a:rPr lang="iw-IL">
                <a:solidFill>
                  <a:schemeClr val="lt1"/>
                </a:solidFill>
              </a:rPr>
              <a:t>ללא מקטב</a:t>
            </a:r>
            <a:endParaRPr/>
          </a:p>
        </p:txBody>
      </p:sp>
      <p:pic>
        <p:nvPicPr>
          <p:cNvPr id="222" name="Google Shape;222;p19"/>
          <p:cNvPicPr preferRelativeResize="0"/>
          <p:nvPr>
            <p:ph idx="4" type="body"/>
          </p:nvPr>
        </p:nvPicPr>
        <p:blipFill rotWithShape="1">
          <a:blip r:embed="rId3">
            <a:alphaModFix/>
          </a:blip>
          <a:srcRect b="0" l="0" r="0" t="0"/>
          <a:stretch/>
        </p:blipFill>
        <p:spPr>
          <a:xfrm>
            <a:off x="6307402" y="2505075"/>
            <a:ext cx="4912784" cy="3684588"/>
          </a:xfrm>
          <a:prstGeom prst="rect">
            <a:avLst/>
          </a:prstGeom>
          <a:noFill/>
          <a:ln>
            <a:noFill/>
          </a:ln>
        </p:spPr>
      </p:pic>
      <p:pic>
        <p:nvPicPr>
          <p:cNvPr id="223" name="Google Shape;223;p19"/>
          <p:cNvPicPr preferRelativeResize="0"/>
          <p:nvPr>
            <p:ph idx="2" type="body"/>
          </p:nvPr>
        </p:nvPicPr>
        <p:blipFill rotWithShape="1">
          <a:blip r:embed="rId4">
            <a:alphaModFix/>
          </a:blip>
          <a:srcRect b="0" l="0" r="0" t="0"/>
          <a:stretch/>
        </p:blipFill>
        <p:spPr>
          <a:xfrm>
            <a:off x="962289" y="2505075"/>
            <a:ext cx="4912784" cy="3684588"/>
          </a:xfrm>
          <a:prstGeom prst="rect">
            <a:avLst/>
          </a:prstGeom>
          <a:noFill/>
          <a:ln>
            <a:noFill/>
          </a:ln>
        </p:spPr>
      </p:pic>
      <p:pic>
        <p:nvPicPr>
          <p:cNvPr descr="תמונה שמכילה גרפיקה, גופן, לוגו, עיצוב גרפי&#10;&#10;התיאור נוצר באופן אוטומטי" id="224" name="Google Shape;224;p19"/>
          <p:cNvPicPr preferRelativeResize="0"/>
          <p:nvPr/>
        </p:nvPicPr>
        <p:blipFill rotWithShape="1">
          <a:blip r:embed="rId5">
            <a:alphaModFix/>
          </a:blip>
          <a:srcRect b="0" l="0" r="0" t="0"/>
          <a:stretch/>
        </p:blipFill>
        <p:spPr>
          <a:xfrm>
            <a:off x="-163483" y="-127061"/>
            <a:ext cx="2508332" cy="2309933"/>
          </a:xfrm>
          <a:prstGeom prst="rect">
            <a:avLst/>
          </a:prstGeom>
          <a:noFill/>
          <a:ln>
            <a:noFill/>
          </a:ln>
        </p:spPr>
      </p:pic>
      <p:cxnSp>
        <p:nvCxnSpPr>
          <p:cNvPr id="225" name="Google Shape;225;p19"/>
          <p:cNvCxnSpPr/>
          <p:nvPr/>
        </p:nvCxnSpPr>
        <p:spPr>
          <a:xfrm>
            <a:off x="4554583" y="2087078"/>
            <a:ext cx="0" cy="322217"/>
          </a:xfrm>
          <a:prstGeom prst="straightConnector1">
            <a:avLst/>
          </a:prstGeom>
          <a:noFill/>
          <a:ln cap="flat" cmpd="sng" w="9525">
            <a:solidFill>
              <a:schemeClr val="lt1"/>
            </a:solidFill>
            <a:prstDash val="solid"/>
            <a:miter lim="800000"/>
            <a:headEnd len="med" w="med" type="triangle"/>
            <a:tailEnd len="med" w="med" type="triangl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20" title="סינון החזרות מהמים על ידי מקטב Filtering reflections from the water by a polarizer"/>
          <p:cNvPicPr preferRelativeResize="0"/>
          <p:nvPr/>
        </p:nvPicPr>
        <p:blipFill rotWithShape="1">
          <a:blip r:embed="rId3">
            <a:alphaModFix/>
          </a:blip>
          <a:srcRect b="0" l="0" r="0" t="0"/>
          <a:stretch/>
        </p:blipFill>
        <p:spPr>
          <a:xfrm>
            <a:off x="0" y="-15240"/>
            <a:ext cx="12192000" cy="688848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4" name="Shape 234"/>
        <p:cNvGrpSpPr/>
        <p:nvPr/>
      </p:nvGrpSpPr>
      <p:grpSpPr>
        <a:xfrm>
          <a:off x="0" y="0"/>
          <a:ext cx="0" cy="0"/>
          <a:chOff x="0" y="0"/>
          <a:chExt cx="0" cy="0"/>
        </a:xfrm>
      </p:grpSpPr>
      <p:sp>
        <p:nvSpPr>
          <p:cNvPr id="235" name="Google Shape;235;p21"/>
          <p:cNvSpPr/>
          <p:nvPr/>
        </p:nvSpPr>
        <p:spPr>
          <a:xfrm>
            <a:off x="1524"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Fredoka"/>
              <a:ea typeface="Fredoka"/>
              <a:cs typeface="Fredoka"/>
              <a:sym typeface="Fredoka"/>
            </a:endParaRPr>
          </a:p>
        </p:txBody>
      </p:sp>
      <p:pic>
        <p:nvPicPr>
          <p:cNvPr descr="תמונה שמכילה טבע, בחוץ, מים, חוף&#10;&#10;התיאור נוצר באופן אוטומטי" id="236" name="Google Shape;236;p21"/>
          <p:cNvPicPr preferRelativeResize="0"/>
          <p:nvPr/>
        </p:nvPicPr>
        <p:blipFill rotWithShape="1">
          <a:blip r:embed="rId3">
            <a:alphaModFix/>
          </a:blip>
          <a:srcRect b="0" l="23203" r="10130" t="0"/>
          <a:stretch/>
        </p:blipFill>
        <p:spPr>
          <a:xfrm>
            <a:off x="0" y="0"/>
            <a:ext cx="6095980" cy="6857990"/>
          </a:xfrm>
          <a:prstGeom prst="rect">
            <a:avLst/>
          </a:prstGeom>
          <a:noFill/>
          <a:ln>
            <a:noFill/>
          </a:ln>
        </p:spPr>
      </p:pic>
      <p:pic>
        <p:nvPicPr>
          <p:cNvPr descr="תמונה שמכילה אגם, מים, טבע, בחוץ&#10;&#10;התיאור נוצר באופן אוטומטי" id="237" name="Google Shape;237;p21"/>
          <p:cNvPicPr preferRelativeResize="0"/>
          <p:nvPr/>
        </p:nvPicPr>
        <p:blipFill rotWithShape="1">
          <a:blip r:embed="rId4">
            <a:alphaModFix/>
          </a:blip>
          <a:srcRect b="0" l="23232" r="10101" t="0"/>
          <a:stretch/>
        </p:blipFill>
        <p:spPr>
          <a:xfrm flipH="1">
            <a:off x="6096000" y="-10"/>
            <a:ext cx="6096000" cy="6857990"/>
          </a:xfrm>
          <a:prstGeom prst="rect">
            <a:avLst/>
          </a:prstGeom>
          <a:noFill/>
          <a:ln>
            <a:noFill/>
          </a:ln>
        </p:spPr>
      </p:pic>
      <p:sp>
        <p:nvSpPr>
          <p:cNvPr id="238" name="Google Shape;238;p21"/>
          <p:cNvSpPr txBox="1"/>
          <p:nvPr/>
        </p:nvSpPr>
        <p:spPr>
          <a:xfrm>
            <a:off x="743994" y="113620"/>
            <a:ext cx="5157787" cy="82391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chemeClr val="lt1"/>
              </a:buClr>
              <a:buSzPts val="2800"/>
              <a:buFont typeface="Arial"/>
              <a:buNone/>
            </a:pPr>
            <a:r>
              <a:rPr lang="iw-IL" sz="2800">
                <a:solidFill>
                  <a:schemeClr val="lt1"/>
                </a:solidFill>
                <a:latin typeface="Fredoka"/>
                <a:ea typeface="Fredoka"/>
                <a:cs typeface="Fredoka"/>
                <a:sym typeface="Fredoka"/>
              </a:rPr>
              <a:t>עם מקטב</a:t>
            </a:r>
            <a:endParaRPr/>
          </a:p>
        </p:txBody>
      </p:sp>
      <p:cxnSp>
        <p:nvCxnSpPr>
          <p:cNvPr id="239" name="Google Shape;239;p21"/>
          <p:cNvCxnSpPr/>
          <p:nvPr/>
        </p:nvCxnSpPr>
        <p:spPr>
          <a:xfrm>
            <a:off x="4258492" y="200706"/>
            <a:ext cx="0" cy="322217"/>
          </a:xfrm>
          <a:prstGeom prst="straightConnector1">
            <a:avLst/>
          </a:prstGeom>
          <a:noFill/>
          <a:ln cap="flat" cmpd="sng" w="9525">
            <a:solidFill>
              <a:schemeClr val="lt1"/>
            </a:solidFill>
            <a:prstDash val="solid"/>
            <a:miter lim="800000"/>
            <a:headEnd len="med" w="med" type="triangle"/>
            <a:tailEnd len="med" w="med" type="triangle"/>
          </a:ln>
        </p:spPr>
      </p:cxnSp>
      <p:sp>
        <p:nvSpPr>
          <p:cNvPr id="240" name="Google Shape;240;p21"/>
          <p:cNvSpPr txBox="1"/>
          <p:nvPr/>
        </p:nvSpPr>
        <p:spPr>
          <a:xfrm>
            <a:off x="5901781" y="113610"/>
            <a:ext cx="6130834"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chemeClr val="lt1"/>
              </a:buClr>
              <a:buSzPts val="2800"/>
              <a:buFont typeface="Fredoka"/>
              <a:buNone/>
            </a:pPr>
            <a:r>
              <a:rPr lang="iw-IL" sz="2800">
                <a:solidFill>
                  <a:schemeClr val="lt1"/>
                </a:solidFill>
                <a:latin typeface="Fredoka"/>
                <a:ea typeface="Fredoka"/>
                <a:cs typeface="Fredoka"/>
                <a:sym typeface="Fredoka"/>
              </a:rPr>
              <a:t>עם מקטב</a:t>
            </a:r>
            <a:endParaRPr/>
          </a:p>
        </p:txBody>
      </p:sp>
      <p:cxnSp>
        <p:nvCxnSpPr>
          <p:cNvPr id="241" name="Google Shape;241;p21"/>
          <p:cNvCxnSpPr/>
          <p:nvPr/>
        </p:nvCxnSpPr>
        <p:spPr>
          <a:xfrm rot="10800000">
            <a:off x="10033389" y="353096"/>
            <a:ext cx="304800" cy="0"/>
          </a:xfrm>
          <a:prstGeom prst="straightConnector1">
            <a:avLst/>
          </a:prstGeom>
          <a:noFill/>
          <a:ln cap="flat" cmpd="sng" w="9525">
            <a:solidFill>
              <a:schemeClr val="lt1"/>
            </a:solidFill>
            <a:prstDash val="solid"/>
            <a:miter lim="800000"/>
            <a:headEnd len="med" w="med" type="triangle"/>
            <a:tailEnd len="med" w="med" type="triangl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5" name="Shape 245"/>
        <p:cNvGrpSpPr/>
        <p:nvPr/>
      </p:nvGrpSpPr>
      <p:grpSpPr>
        <a:xfrm>
          <a:off x="0" y="0"/>
          <a:ext cx="0" cy="0"/>
          <a:chOff x="0" y="0"/>
          <a:chExt cx="0" cy="0"/>
        </a:xfrm>
      </p:grpSpPr>
      <p:sp>
        <p:nvSpPr>
          <p:cNvPr id="246" name="Google Shape;246;p22"/>
          <p:cNvSpPr/>
          <p:nvPr/>
        </p:nvSpPr>
        <p:spPr>
          <a:xfrm>
            <a:off x="1524"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Fredoka"/>
              <a:ea typeface="Fredoka"/>
              <a:cs typeface="Fredoka"/>
              <a:sym typeface="Fredoka"/>
            </a:endParaRPr>
          </a:p>
        </p:txBody>
      </p:sp>
      <p:pic>
        <p:nvPicPr>
          <p:cNvPr descr="תמונה שמכילה בחוץ, מים, שמיים, טבע&#10;&#10;התיאור נוצר באופן אוטומטי" id="247" name="Google Shape;247;p22"/>
          <p:cNvPicPr preferRelativeResize="0"/>
          <p:nvPr/>
        </p:nvPicPr>
        <p:blipFill rotWithShape="1">
          <a:blip r:embed="rId3">
            <a:alphaModFix/>
          </a:blip>
          <a:srcRect b="0" l="24168" r="9166" t="0"/>
          <a:stretch/>
        </p:blipFill>
        <p:spPr>
          <a:xfrm>
            <a:off x="20" y="10"/>
            <a:ext cx="6095980" cy="6857990"/>
          </a:xfrm>
          <a:prstGeom prst="rect">
            <a:avLst/>
          </a:prstGeom>
          <a:noFill/>
          <a:ln>
            <a:noFill/>
          </a:ln>
        </p:spPr>
      </p:pic>
      <p:pic>
        <p:nvPicPr>
          <p:cNvPr descr="תמונה שמכילה בחוץ, שמיים, טבע, נוף&#10;&#10;התיאור נוצר באופן אוטומטי" id="248" name="Google Shape;248;p22"/>
          <p:cNvPicPr preferRelativeResize="0"/>
          <p:nvPr/>
        </p:nvPicPr>
        <p:blipFill rotWithShape="1">
          <a:blip r:embed="rId4">
            <a:alphaModFix/>
          </a:blip>
          <a:srcRect b="0" l="23892" r="9440" t="0"/>
          <a:stretch/>
        </p:blipFill>
        <p:spPr>
          <a:xfrm flipH="1">
            <a:off x="6087291" y="10"/>
            <a:ext cx="6096000" cy="6857990"/>
          </a:xfrm>
          <a:prstGeom prst="rect">
            <a:avLst/>
          </a:prstGeom>
          <a:noFill/>
          <a:ln>
            <a:noFill/>
          </a:ln>
        </p:spPr>
      </p:pic>
      <p:sp>
        <p:nvSpPr>
          <p:cNvPr id="249" name="Google Shape;249;p22"/>
          <p:cNvSpPr txBox="1"/>
          <p:nvPr/>
        </p:nvSpPr>
        <p:spPr>
          <a:xfrm>
            <a:off x="6918371" y="131037"/>
            <a:ext cx="5157787" cy="82391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chemeClr val="lt1"/>
              </a:buClr>
              <a:buSzPts val="2800"/>
              <a:buFont typeface="Arial"/>
              <a:buNone/>
            </a:pPr>
            <a:r>
              <a:rPr lang="iw-IL" sz="2800">
                <a:solidFill>
                  <a:schemeClr val="lt1"/>
                </a:solidFill>
                <a:latin typeface="Fredoka"/>
                <a:ea typeface="Fredoka"/>
                <a:cs typeface="Fredoka"/>
                <a:sym typeface="Fredoka"/>
              </a:rPr>
              <a:t>עם מקטב</a:t>
            </a:r>
            <a:endParaRPr/>
          </a:p>
        </p:txBody>
      </p:sp>
      <p:cxnSp>
        <p:nvCxnSpPr>
          <p:cNvPr id="250" name="Google Shape;250;p22"/>
          <p:cNvCxnSpPr/>
          <p:nvPr/>
        </p:nvCxnSpPr>
        <p:spPr>
          <a:xfrm>
            <a:off x="10371909" y="209415"/>
            <a:ext cx="0" cy="322217"/>
          </a:xfrm>
          <a:prstGeom prst="straightConnector1">
            <a:avLst/>
          </a:prstGeom>
          <a:noFill/>
          <a:ln cap="flat" cmpd="sng" w="9525">
            <a:solidFill>
              <a:schemeClr val="lt1"/>
            </a:solidFill>
            <a:prstDash val="solid"/>
            <a:miter lim="800000"/>
            <a:headEnd len="med" w="med" type="triangle"/>
            <a:tailEnd len="med" w="med" type="triangle"/>
          </a:ln>
        </p:spPr>
      </p:cxnSp>
      <p:sp>
        <p:nvSpPr>
          <p:cNvPr id="251" name="Google Shape;251;p22"/>
          <p:cNvSpPr txBox="1"/>
          <p:nvPr/>
        </p:nvSpPr>
        <p:spPr>
          <a:xfrm>
            <a:off x="-221459" y="131037"/>
            <a:ext cx="6130834"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chemeClr val="lt1"/>
              </a:buClr>
              <a:buSzPts val="2800"/>
              <a:buFont typeface="Fredoka"/>
              <a:buNone/>
            </a:pPr>
            <a:r>
              <a:rPr lang="iw-IL" sz="2800">
                <a:solidFill>
                  <a:schemeClr val="lt1"/>
                </a:solidFill>
                <a:latin typeface="Fredoka"/>
                <a:ea typeface="Fredoka"/>
                <a:cs typeface="Fredoka"/>
                <a:sym typeface="Fredoka"/>
              </a:rPr>
              <a:t>עם מקטב</a:t>
            </a:r>
            <a:endParaRPr/>
          </a:p>
        </p:txBody>
      </p:sp>
      <p:cxnSp>
        <p:nvCxnSpPr>
          <p:cNvPr id="252" name="Google Shape;252;p22"/>
          <p:cNvCxnSpPr/>
          <p:nvPr/>
        </p:nvCxnSpPr>
        <p:spPr>
          <a:xfrm rot="10800000">
            <a:off x="3910149" y="370523"/>
            <a:ext cx="304800" cy="0"/>
          </a:xfrm>
          <a:prstGeom prst="straightConnector1">
            <a:avLst/>
          </a:prstGeom>
          <a:noFill/>
          <a:ln cap="flat" cmpd="sng" w="9525">
            <a:solidFill>
              <a:schemeClr val="lt1"/>
            </a:solidFill>
            <a:prstDash val="solid"/>
            <a:miter lim="800000"/>
            <a:headEnd len="med" w="med" type="triangle"/>
            <a:tailEnd len="med" w="med" type="triangl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descr="תמונה שמכילה בחוץ, שמיים, ענן, צמח&#10;&#10;התיאור נוצר באופן אוטומטי" id="257" name="Google Shape;257;p23"/>
          <p:cNvPicPr preferRelativeResize="0"/>
          <p:nvPr/>
        </p:nvPicPr>
        <p:blipFill rotWithShape="1">
          <a:blip r:embed="rId3">
            <a:alphaModFix/>
          </a:blip>
          <a:srcRect b="0" l="0" r="0" t="0"/>
          <a:stretch/>
        </p:blipFill>
        <p:spPr>
          <a:xfrm>
            <a:off x="6152560" y="1395166"/>
            <a:ext cx="6039439" cy="4529579"/>
          </a:xfrm>
          <a:prstGeom prst="rect">
            <a:avLst/>
          </a:prstGeom>
          <a:noFill/>
          <a:ln>
            <a:noFill/>
          </a:ln>
        </p:spPr>
      </p:pic>
      <p:pic>
        <p:nvPicPr>
          <p:cNvPr descr="תמונה שמכילה בחוץ, שמיים, צמח, שדה שיחים&#10;&#10;התיאור נוצר באופן אוטומטי" id="258" name="Google Shape;258;p23"/>
          <p:cNvPicPr preferRelativeResize="0"/>
          <p:nvPr/>
        </p:nvPicPr>
        <p:blipFill rotWithShape="1">
          <a:blip r:embed="rId4">
            <a:alphaModFix/>
          </a:blip>
          <a:srcRect b="0" l="0" r="0" t="0"/>
          <a:stretch/>
        </p:blipFill>
        <p:spPr>
          <a:xfrm>
            <a:off x="56561" y="1395165"/>
            <a:ext cx="6039439" cy="4529579"/>
          </a:xfrm>
          <a:prstGeom prst="rect">
            <a:avLst/>
          </a:prstGeom>
          <a:noFill/>
          <a:ln>
            <a:noFill/>
          </a:ln>
        </p:spPr>
      </p:pic>
      <p:pic>
        <p:nvPicPr>
          <p:cNvPr descr="תמונה שמכילה גרפיקה, גופן, לוגו, עיצוב גרפי&#10;&#10;התיאור נוצר באופן אוטומטי" id="259" name="Google Shape;259;p23"/>
          <p:cNvPicPr preferRelativeResize="0"/>
          <p:nvPr/>
        </p:nvPicPr>
        <p:blipFill rotWithShape="1">
          <a:blip r:embed="rId5">
            <a:alphaModFix/>
          </a:blip>
          <a:srcRect b="0" l="0" r="0" t="0"/>
          <a:stretch/>
        </p:blipFill>
        <p:spPr>
          <a:xfrm>
            <a:off x="-163483" y="-127061"/>
            <a:ext cx="2508332" cy="2309933"/>
          </a:xfrm>
          <a:prstGeom prst="rect">
            <a:avLst/>
          </a:prstGeom>
          <a:noFill/>
          <a:ln>
            <a:noFill/>
          </a:ln>
        </p:spPr>
      </p:pic>
      <p:sp>
        <p:nvSpPr>
          <p:cNvPr id="260" name="Google Shape;260;p23"/>
          <p:cNvSpPr txBox="1"/>
          <p:nvPr/>
        </p:nvSpPr>
        <p:spPr>
          <a:xfrm>
            <a:off x="4358051" y="4337277"/>
            <a:ext cx="5157787" cy="82391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chemeClr val="lt1"/>
              </a:buClr>
              <a:buSzPts val="2800"/>
              <a:buFont typeface="Arial"/>
              <a:buNone/>
            </a:pPr>
            <a:r>
              <a:rPr lang="iw-IL" sz="2800">
                <a:solidFill>
                  <a:schemeClr val="lt1"/>
                </a:solidFill>
                <a:latin typeface="Fredoka"/>
                <a:ea typeface="Fredoka"/>
                <a:cs typeface="Fredoka"/>
                <a:sym typeface="Fredoka"/>
              </a:rPr>
              <a:t>עם מקטב</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4" name="Shape 264"/>
        <p:cNvGrpSpPr/>
        <p:nvPr/>
      </p:nvGrpSpPr>
      <p:grpSpPr>
        <a:xfrm>
          <a:off x="0" y="0"/>
          <a:ext cx="0" cy="0"/>
          <a:chOff x="0" y="0"/>
          <a:chExt cx="0" cy="0"/>
        </a:xfrm>
      </p:grpSpPr>
      <p:sp>
        <p:nvSpPr>
          <p:cNvPr id="265" name="Google Shape;265;p24"/>
          <p:cNvSpPr/>
          <p:nvPr/>
        </p:nvSpPr>
        <p:spPr>
          <a:xfrm>
            <a:off x="1524"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Fredoka"/>
              <a:ea typeface="Fredoka"/>
              <a:cs typeface="Fredoka"/>
              <a:sym typeface="Fredoka"/>
            </a:endParaRPr>
          </a:p>
        </p:txBody>
      </p:sp>
      <p:pic>
        <p:nvPicPr>
          <p:cNvPr descr="תמונה שמכילה בחוץ, שמיים, מדבר, דיונות&#10;&#10;התיאור נוצר באופן אוטומטי" id="266" name="Google Shape;266;p24"/>
          <p:cNvPicPr preferRelativeResize="0"/>
          <p:nvPr/>
        </p:nvPicPr>
        <p:blipFill rotWithShape="1">
          <a:blip r:embed="rId3">
            <a:alphaModFix/>
          </a:blip>
          <a:srcRect b="0" l="5337" r="27996" t="0"/>
          <a:stretch/>
        </p:blipFill>
        <p:spPr>
          <a:xfrm>
            <a:off x="60980" y="0"/>
            <a:ext cx="6095980" cy="6857990"/>
          </a:xfrm>
          <a:prstGeom prst="rect">
            <a:avLst/>
          </a:prstGeom>
          <a:noFill/>
          <a:ln>
            <a:noFill/>
          </a:ln>
        </p:spPr>
      </p:pic>
      <p:pic>
        <p:nvPicPr>
          <p:cNvPr descr="תמונה שמכילה בחוץ, שמיים, דיונות, מכתש&#10;&#10;התיאור נוצר באופן אוטומטי" id="267" name="Google Shape;267;p24"/>
          <p:cNvPicPr preferRelativeResize="0"/>
          <p:nvPr/>
        </p:nvPicPr>
        <p:blipFill rotWithShape="1">
          <a:blip r:embed="rId4">
            <a:alphaModFix/>
          </a:blip>
          <a:srcRect b="0" l="0" r="33333" t="0"/>
          <a:stretch/>
        </p:blipFill>
        <p:spPr>
          <a:xfrm>
            <a:off x="6096000" y="10"/>
            <a:ext cx="6096000" cy="6857990"/>
          </a:xfrm>
          <a:prstGeom prst="rect">
            <a:avLst/>
          </a:prstGeom>
          <a:noFill/>
          <a:ln>
            <a:noFill/>
          </a:ln>
        </p:spPr>
      </p:pic>
      <p:sp>
        <p:nvSpPr>
          <p:cNvPr id="268" name="Google Shape;268;p24"/>
          <p:cNvSpPr txBox="1"/>
          <p:nvPr/>
        </p:nvSpPr>
        <p:spPr>
          <a:xfrm>
            <a:off x="6831285" y="87494"/>
            <a:ext cx="5157787" cy="82391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chemeClr val="lt1"/>
              </a:buClr>
              <a:buSzPts val="2800"/>
              <a:buFont typeface="Arial"/>
              <a:buNone/>
            </a:pPr>
            <a:r>
              <a:rPr lang="iw-IL" sz="2800">
                <a:solidFill>
                  <a:schemeClr val="lt1"/>
                </a:solidFill>
                <a:latin typeface="Fredoka"/>
                <a:ea typeface="Fredoka"/>
                <a:cs typeface="Fredoka"/>
                <a:sym typeface="Fredoka"/>
              </a:rPr>
              <a:t>עם מקטב</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p25" title="סינון אור מקוטב מהשמים ע&quot;י מקטב  Filtering Light From The Sky Using Poleriser"/>
          <p:cNvPicPr preferRelativeResize="0"/>
          <p:nvPr/>
        </p:nvPicPr>
        <p:blipFill rotWithShape="1">
          <a:blip r:embed="rId3">
            <a:alphaModFix/>
          </a:blip>
          <a:srcRect b="0" l="0" r="0" t="0"/>
          <a:stretch/>
        </p:blipFill>
        <p:spPr>
          <a:xfrm>
            <a:off x="0" y="0"/>
            <a:ext cx="12192000" cy="68884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1"/>
                                        <p:tgtEl>
                                          <p:spTgt spid="2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descr="תמונה שמכילה בחוץ, ענן, טבע, עננים&#10;&#10;התיאור נוצר באופן אוטומטי" id="278" name="Google Shape;278;p26"/>
          <p:cNvPicPr preferRelativeResize="0"/>
          <p:nvPr/>
        </p:nvPicPr>
        <p:blipFill rotWithShape="1">
          <a:blip r:embed="rId3">
            <a:alphaModFix/>
          </a:blip>
          <a:srcRect b="0" l="0" r="0" t="0"/>
          <a:stretch/>
        </p:blipFill>
        <p:spPr>
          <a:xfrm>
            <a:off x="6096001" y="964007"/>
            <a:ext cx="6096000" cy="4572000"/>
          </a:xfrm>
          <a:prstGeom prst="rect">
            <a:avLst/>
          </a:prstGeom>
          <a:noFill/>
          <a:ln>
            <a:noFill/>
          </a:ln>
        </p:spPr>
      </p:pic>
      <p:pic>
        <p:nvPicPr>
          <p:cNvPr descr="תמונה שמכילה בחוץ, טבע, עננים, מעונן&#10;&#10;התיאור נוצר באופן אוטומטי" id="279" name="Google Shape;279;p26"/>
          <p:cNvPicPr preferRelativeResize="0"/>
          <p:nvPr/>
        </p:nvPicPr>
        <p:blipFill rotWithShape="1">
          <a:blip r:embed="rId4">
            <a:alphaModFix/>
          </a:blip>
          <a:srcRect b="0" l="0" r="0" t="0"/>
          <a:stretch/>
        </p:blipFill>
        <p:spPr>
          <a:xfrm flipH="1">
            <a:off x="-1" y="964005"/>
            <a:ext cx="6096000" cy="45719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descr="תמונה שמכילה בחוץ, טבע, שמיים, ביום&#10;&#10;התיאור נוצר באופן אוטומטי" id="284" name="Google Shape;284;p27"/>
          <p:cNvPicPr preferRelativeResize="0"/>
          <p:nvPr/>
        </p:nvPicPr>
        <p:blipFill rotWithShape="1">
          <a:blip r:embed="rId3">
            <a:alphaModFix/>
          </a:blip>
          <a:srcRect b="0" l="0" r="0" t="0"/>
          <a:stretch/>
        </p:blipFill>
        <p:spPr>
          <a:xfrm>
            <a:off x="12572" y="1147714"/>
            <a:ext cx="6083429" cy="4562571"/>
          </a:xfrm>
          <a:prstGeom prst="rect">
            <a:avLst/>
          </a:prstGeom>
          <a:noFill/>
          <a:ln>
            <a:noFill/>
          </a:ln>
        </p:spPr>
      </p:pic>
      <p:pic>
        <p:nvPicPr>
          <p:cNvPr descr="תמונה שמכילה בחוץ, טבע, ענן, ביום&#10;&#10;התיאור נוצר באופן אוטומטי" id="285" name="Google Shape;285;p27"/>
          <p:cNvPicPr preferRelativeResize="0"/>
          <p:nvPr/>
        </p:nvPicPr>
        <p:blipFill rotWithShape="1">
          <a:blip r:embed="rId4">
            <a:alphaModFix/>
          </a:blip>
          <a:srcRect b="0" l="0" r="0" t="0"/>
          <a:stretch/>
        </p:blipFill>
        <p:spPr>
          <a:xfrm flipH="1">
            <a:off x="6096000" y="1147714"/>
            <a:ext cx="6083428" cy="456257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pic>
        <p:nvPicPr>
          <p:cNvPr id="290" name="Google Shape;290;p28"/>
          <p:cNvPicPr preferRelativeResize="0"/>
          <p:nvPr/>
        </p:nvPicPr>
        <p:blipFill rotWithShape="1">
          <a:blip r:embed="rId3">
            <a:alphaModFix/>
          </a:blip>
          <a:srcRect b="0" l="0" r="0" t="0"/>
          <a:stretch/>
        </p:blipFill>
        <p:spPr>
          <a:xfrm>
            <a:off x="5188396" y="1407810"/>
            <a:ext cx="6671511" cy="4339720"/>
          </a:xfrm>
          <a:prstGeom prst="rect">
            <a:avLst/>
          </a:prstGeom>
          <a:noFill/>
          <a:ln>
            <a:noFill/>
          </a:ln>
        </p:spPr>
      </p:pic>
      <p:pic>
        <p:nvPicPr>
          <p:cNvPr descr="תמונה שמכילה גרפיקה, גופן, לוגו, עיצוב גרפי&#10;&#10;התיאור נוצר באופן אוטומטי" id="291" name="Google Shape;291;p28"/>
          <p:cNvPicPr preferRelativeResize="0"/>
          <p:nvPr/>
        </p:nvPicPr>
        <p:blipFill rotWithShape="1">
          <a:blip r:embed="rId4">
            <a:alphaModFix/>
          </a:blip>
          <a:srcRect b="0" l="0" r="0" t="0"/>
          <a:stretch/>
        </p:blipFill>
        <p:spPr>
          <a:xfrm>
            <a:off x="-163483" y="-127061"/>
            <a:ext cx="2508332" cy="2309933"/>
          </a:xfrm>
          <a:prstGeom prst="rect">
            <a:avLst/>
          </a:prstGeom>
          <a:noFill/>
          <a:ln>
            <a:noFill/>
          </a:ln>
        </p:spPr>
      </p:pic>
      <p:pic>
        <p:nvPicPr>
          <p:cNvPr id="292" name="Google Shape;292;p28"/>
          <p:cNvPicPr preferRelativeResize="0"/>
          <p:nvPr/>
        </p:nvPicPr>
        <p:blipFill rotWithShape="1">
          <a:blip r:embed="rId5">
            <a:alphaModFix/>
          </a:blip>
          <a:srcRect b="0" l="0" r="0" t="0"/>
          <a:stretch/>
        </p:blipFill>
        <p:spPr>
          <a:xfrm>
            <a:off x="1071830" y="2339269"/>
            <a:ext cx="2887428" cy="2949523"/>
          </a:xfrm>
          <a:prstGeom prst="rect">
            <a:avLst/>
          </a:prstGeom>
          <a:noFill/>
          <a:ln>
            <a:noFill/>
          </a:ln>
        </p:spPr>
      </p:pic>
      <p:sp>
        <p:nvSpPr>
          <p:cNvPr id="293" name="Google Shape;293;p28"/>
          <p:cNvSpPr txBox="1"/>
          <p:nvPr/>
        </p:nvSpPr>
        <p:spPr>
          <a:xfrm>
            <a:off x="-1391165" y="1770916"/>
            <a:ext cx="5157787" cy="82391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chemeClr val="lt1"/>
              </a:buClr>
              <a:buSzPts val="2800"/>
              <a:buFont typeface="Arial"/>
              <a:buNone/>
            </a:pPr>
            <a:r>
              <a:rPr lang="iw-IL" sz="2800">
                <a:solidFill>
                  <a:schemeClr val="lt1"/>
                </a:solidFill>
                <a:latin typeface="Fredoka"/>
                <a:ea typeface="Fredoka"/>
                <a:cs typeface="Fredoka"/>
                <a:sym typeface="Fredoka"/>
              </a:rPr>
              <a:t>מברשת היידינגר</a:t>
            </a:r>
            <a:endParaRPr sz="2800">
              <a:solidFill>
                <a:schemeClr val="lt1"/>
              </a:solidFill>
              <a:latin typeface="Fredoka"/>
              <a:ea typeface="Fredoka"/>
              <a:cs typeface="Fredoka"/>
              <a:sym typeface="Fredok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id="298" name="Google Shape;298;p29" title="קיטוב שמים פילטר מקטב Polarization sky polarizing filter"/>
          <p:cNvPicPr preferRelativeResize="0"/>
          <p:nvPr/>
        </p:nvPicPr>
        <p:blipFill rotWithShape="1">
          <a:blip r:embed="rId3">
            <a:alphaModFix/>
          </a:blip>
          <a:srcRect b="0" l="0" r="0" t="0"/>
          <a:stretch/>
        </p:blipFill>
        <p:spPr>
          <a:xfrm>
            <a:off x="0" y="-15240"/>
            <a:ext cx="12192000" cy="68884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1"/>
                                        <p:tgtEl>
                                          <p:spTgt spid="2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2" name="Shape 302"/>
        <p:cNvGrpSpPr/>
        <p:nvPr/>
      </p:nvGrpSpPr>
      <p:grpSpPr>
        <a:xfrm>
          <a:off x="0" y="0"/>
          <a:ext cx="0" cy="0"/>
          <a:chOff x="0" y="0"/>
          <a:chExt cx="0" cy="0"/>
        </a:xfrm>
      </p:grpSpPr>
      <p:sp>
        <p:nvSpPr>
          <p:cNvPr id="303" name="Google Shape;303;p30"/>
          <p:cNvSpPr/>
          <p:nvPr/>
        </p:nvSpPr>
        <p:spPr>
          <a:xfrm>
            <a:off x="1524"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Fredoka"/>
              <a:ea typeface="Fredoka"/>
              <a:cs typeface="Fredoka"/>
              <a:sym typeface="Fredoka"/>
            </a:endParaRPr>
          </a:p>
        </p:txBody>
      </p:sp>
      <p:pic>
        <p:nvPicPr>
          <p:cNvPr descr="תמונה שמכילה בחוץ, צמחים יבשתיים, עלה, ירוק&#10;&#10;התיאור נוצר באופן אוטומטי" id="304" name="Google Shape;304;p30"/>
          <p:cNvPicPr preferRelativeResize="0"/>
          <p:nvPr/>
        </p:nvPicPr>
        <p:blipFill rotWithShape="1">
          <a:blip r:embed="rId3">
            <a:alphaModFix/>
          </a:blip>
          <a:srcRect b="14335" l="0" r="2" t="10704"/>
          <a:stretch/>
        </p:blipFill>
        <p:spPr>
          <a:xfrm>
            <a:off x="1" y="10"/>
            <a:ext cx="6099048" cy="3428990"/>
          </a:xfrm>
          <a:prstGeom prst="rect">
            <a:avLst/>
          </a:prstGeom>
          <a:noFill/>
          <a:ln>
            <a:noFill/>
          </a:ln>
        </p:spPr>
      </p:pic>
      <p:pic>
        <p:nvPicPr>
          <p:cNvPr descr="תמונה שמכילה צמחים יבשתיים, דשא, בחוץ, עשב תיבול&#10;&#10;התיאור נוצר באופן אוטומטי" id="305" name="Google Shape;305;p30"/>
          <p:cNvPicPr preferRelativeResize="0"/>
          <p:nvPr/>
        </p:nvPicPr>
        <p:blipFill rotWithShape="1">
          <a:blip r:embed="rId4">
            <a:alphaModFix/>
          </a:blip>
          <a:srcRect b="20102" l="0" r="2" t="4936"/>
          <a:stretch/>
        </p:blipFill>
        <p:spPr>
          <a:xfrm>
            <a:off x="6092952" y="10"/>
            <a:ext cx="6099048" cy="3428990"/>
          </a:xfrm>
          <a:prstGeom prst="rect">
            <a:avLst/>
          </a:prstGeom>
          <a:noFill/>
          <a:ln>
            <a:noFill/>
          </a:ln>
        </p:spPr>
      </p:pic>
      <p:pic>
        <p:nvPicPr>
          <p:cNvPr descr="תמונה שמכילה בחוץ, צמחים יבשתיים, עלה, עץ&#10;&#10;התיאור נוצר באופן אוטומטי" id="306" name="Google Shape;306;p30"/>
          <p:cNvPicPr preferRelativeResize="0"/>
          <p:nvPr/>
        </p:nvPicPr>
        <p:blipFill rotWithShape="1">
          <a:blip r:embed="rId5">
            <a:alphaModFix/>
          </a:blip>
          <a:srcRect b="17208" l="0" r="2" t="7831"/>
          <a:stretch/>
        </p:blipFill>
        <p:spPr>
          <a:xfrm>
            <a:off x="1" y="3429000"/>
            <a:ext cx="6099048" cy="3429000"/>
          </a:xfrm>
          <a:prstGeom prst="rect">
            <a:avLst/>
          </a:prstGeom>
          <a:noFill/>
          <a:ln>
            <a:noFill/>
          </a:ln>
        </p:spPr>
      </p:pic>
      <p:pic>
        <p:nvPicPr>
          <p:cNvPr descr="תמונה שמכילה דשא, צמחים יבשתיים, בחוץ, עשב תיבול&#10;&#10;התיאור נוצר באופן אוטומטי" id="307" name="Google Shape;307;p30"/>
          <p:cNvPicPr preferRelativeResize="0"/>
          <p:nvPr/>
        </p:nvPicPr>
        <p:blipFill rotWithShape="1">
          <a:blip r:embed="rId6">
            <a:alphaModFix/>
          </a:blip>
          <a:srcRect b="25039" l="0" r="2" t="0"/>
          <a:stretch/>
        </p:blipFill>
        <p:spPr>
          <a:xfrm>
            <a:off x="6092952" y="3429000"/>
            <a:ext cx="6099048" cy="3429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pic>
        <p:nvPicPr>
          <p:cNvPr descr="תמונה שמכילה צמח, עלה, ירוק, עשב תיבול&#10;&#10;התיאור נוצר באופן אוטומטי" id="312" name="Google Shape;312;p31"/>
          <p:cNvPicPr preferRelativeResize="0"/>
          <p:nvPr/>
        </p:nvPicPr>
        <p:blipFill rotWithShape="1">
          <a:blip r:embed="rId3">
            <a:alphaModFix/>
          </a:blip>
          <a:srcRect b="0" l="0" r="0" t="0"/>
          <a:stretch/>
        </p:blipFill>
        <p:spPr>
          <a:xfrm>
            <a:off x="50276" y="1036947"/>
            <a:ext cx="6045724" cy="4534293"/>
          </a:xfrm>
          <a:prstGeom prst="rect">
            <a:avLst/>
          </a:prstGeom>
          <a:noFill/>
          <a:ln>
            <a:noFill/>
          </a:ln>
        </p:spPr>
      </p:pic>
      <p:pic>
        <p:nvPicPr>
          <p:cNvPr descr="תמונה שמכילה צמח, בחוץ, עלה, עשב תיבול&#10;&#10;התיאור נוצר באופן אוטומטי" id="313" name="Google Shape;313;p31"/>
          <p:cNvPicPr preferRelativeResize="0"/>
          <p:nvPr/>
        </p:nvPicPr>
        <p:blipFill rotWithShape="1">
          <a:blip r:embed="rId4">
            <a:alphaModFix/>
          </a:blip>
          <a:srcRect b="0" l="0" r="0" t="0"/>
          <a:stretch/>
        </p:blipFill>
        <p:spPr>
          <a:xfrm>
            <a:off x="6096000" y="1036948"/>
            <a:ext cx="6045724" cy="453429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7" name="Shape 317"/>
        <p:cNvGrpSpPr/>
        <p:nvPr/>
      </p:nvGrpSpPr>
      <p:grpSpPr>
        <a:xfrm>
          <a:off x="0" y="0"/>
          <a:ext cx="0" cy="0"/>
          <a:chOff x="0" y="0"/>
          <a:chExt cx="0" cy="0"/>
        </a:xfrm>
      </p:grpSpPr>
      <p:sp>
        <p:nvSpPr>
          <p:cNvPr id="318" name="Google Shape;318;p32"/>
          <p:cNvSpPr/>
          <p:nvPr/>
        </p:nvSpPr>
        <p:spPr>
          <a:xfrm>
            <a:off x="1524"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Fredoka"/>
              <a:ea typeface="Fredoka"/>
              <a:cs typeface="Fredoka"/>
              <a:sym typeface="Fredoka"/>
            </a:endParaRPr>
          </a:p>
        </p:txBody>
      </p:sp>
      <p:pic>
        <p:nvPicPr>
          <p:cNvPr descr="תמונה שמכילה בחוץ, רכב יבשה, רכב, גלגל&#10;&#10;התיאור נוצר באופן אוטומטי" id="319" name="Google Shape;319;p32"/>
          <p:cNvPicPr preferRelativeResize="0"/>
          <p:nvPr/>
        </p:nvPicPr>
        <p:blipFill rotWithShape="1">
          <a:blip r:embed="rId3">
            <a:alphaModFix/>
          </a:blip>
          <a:srcRect b="0" l="17676" r="15657" t="0"/>
          <a:stretch/>
        </p:blipFill>
        <p:spPr>
          <a:xfrm>
            <a:off x="20" y="10"/>
            <a:ext cx="6095980" cy="6857990"/>
          </a:xfrm>
          <a:prstGeom prst="rect">
            <a:avLst/>
          </a:prstGeom>
          <a:noFill/>
          <a:ln>
            <a:noFill/>
          </a:ln>
        </p:spPr>
      </p:pic>
      <p:pic>
        <p:nvPicPr>
          <p:cNvPr descr="תמונה שמכילה רכב יבשה, רכב, בחוץ, גלגל&#10;&#10;התיאור נוצר באופן אוטומטי" id="320" name="Google Shape;320;p32"/>
          <p:cNvPicPr preferRelativeResize="0"/>
          <p:nvPr>
            <p:ph idx="1" type="body"/>
          </p:nvPr>
        </p:nvPicPr>
        <p:blipFill rotWithShape="1">
          <a:blip r:embed="rId4">
            <a:alphaModFix/>
          </a:blip>
          <a:srcRect b="0" l="18814" r="14519" t="0"/>
          <a:stretch/>
        </p:blipFill>
        <p:spPr>
          <a:xfrm>
            <a:off x="6096000" y="10"/>
            <a:ext cx="6096000" cy="685799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t>אתגר מס' 2: עיוות בגלל שבירה</a:t>
            </a:r>
            <a:endParaRPr/>
          </a:p>
        </p:txBody>
      </p:sp>
      <p:pic>
        <p:nvPicPr>
          <p:cNvPr id="326" name="Google Shape;326;p33"/>
          <p:cNvPicPr preferRelativeResize="0"/>
          <p:nvPr>
            <p:ph idx="1" type="body"/>
          </p:nvPr>
        </p:nvPicPr>
        <p:blipFill rotWithShape="1">
          <a:blip r:embed="rId3">
            <a:alphaModFix/>
          </a:blip>
          <a:srcRect b="0" l="0" r="0" t="0"/>
          <a:stretch/>
        </p:blipFill>
        <p:spPr>
          <a:xfrm>
            <a:off x="6270810" y="1863332"/>
            <a:ext cx="5801784" cy="4351338"/>
          </a:xfrm>
          <a:prstGeom prst="rect">
            <a:avLst/>
          </a:prstGeom>
          <a:noFill/>
          <a:ln>
            <a:noFill/>
          </a:ln>
        </p:spPr>
      </p:pic>
      <p:pic>
        <p:nvPicPr>
          <p:cNvPr id="327" name="Google Shape;327;p33"/>
          <p:cNvPicPr preferRelativeResize="0"/>
          <p:nvPr/>
        </p:nvPicPr>
        <p:blipFill rotWithShape="1">
          <a:blip r:embed="rId4">
            <a:alphaModFix/>
          </a:blip>
          <a:srcRect b="0" l="0" r="25000" t="0"/>
          <a:stretch/>
        </p:blipFill>
        <p:spPr>
          <a:xfrm>
            <a:off x="119406" y="1863332"/>
            <a:ext cx="5801784" cy="4351338"/>
          </a:xfrm>
          <a:prstGeom prst="rect">
            <a:avLst/>
          </a:prstGeom>
          <a:noFill/>
          <a:ln>
            <a:noFill/>
          </a:ln>
        </p:spPr>
      </p:pic>
      <p:sp>
        <p:nvSpPr>
          <p:cNvPr id="328" name="Google Shape;328;p33"/>
          <p:cNvSpPr txBox="1"/>
          <p:nvPr/>
        </p:nvSpPr>
        <p:spPr>
          <a:xfrm>
            <a:off x="-3428600" y="6308209"/>
            <a:ext cx="8533600"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1" lang="iw-IL" sz="1800" u="sng" strike="noStrike">
                <a:solidFill>
                  <a:schemeClr val="dk1"/>
                </a:solidFill>
                <a:latin typeface="Arial"/>
                <a:ea typeface="Arial"/>
                <a:cs typeface="Arial"/>
                <a:sym typeface="Arial"/>
                <a:hlinkClick r:id="rId5">
                  <a:extLst>
                    <a:ext uri="{A12FA001-AC4F-418D-AE19-62706E023703}">
                      <ahyp:hlinkClr val="tx"/>
                    </a:ext>
                  </a:extLst>
                </a:hlinkClick>
              </a:rPr>
              <a:t>Bugpower</a:t>
            </a:r>
            <a:r>
              <a:rPr b="0" i="1" lang="iw-IL" sz="1800">
                <a:solidFill>
                  <a:srgbClr val="333333"/>
                </a:solidFill>
                <a:latin typeface="Arial"/>
                <a:ea typeface="Arial"/>
                <a:cs typeface="Arial"/>
                <a:sym typeface="Arial"/>
              </a:rPr>
              <a:t>, </a:t>
            </a:r>
            <a:r>
              <a:rPr b="0" i="1" lang="iw-IL" sz="1800" u="sng" strike="noStrike">
                <a:solidFill>
                  <a:schemeClr val="dk1"/>
                </a:solidFill>
                <a:latin typeface="Arial"/>
                <a:ea typeface="Arial"/>
                <a:cs typeface="Arial"/>
                <a:sym typeface="Arial"/>
                <a:hlinkClick r:id="rId6">
                  <a:extLst>
                    <a:ext uri="{A12FA001-AC4F-418D-AE19-62706E023703}">
                      <ahyp:hlinkClr val="tx"/>
                    </a:ext>
                  </a:extLst>
                </a:hlinkClick>
              </a:rPr>
              <a:t>CC BY 4.0</a:t>
            </a:r>
            <a:r>
              <a:rPr b="0" i="1" lang="iw-IL" sz="1800">
                <a:solidFill>
                  <a:srgbClr val="333333"/>
                </a:solidFill>
                <a:latin typeface="Arial"/>
                <a:ea typeface="Arial"/>
                <a:cs typeface="Arial"/>
                <a:sym typeface="Arial"/>
              </a:rPr>
              <a:t>, via Wikimedia Commons </a:t>
            </a:r>
            <a:endParaRPr sz="1800">
              <a:solidFill>
                <a:schemeClr val="dk1"/>
              </a:solidFill>
              <a:latin typeface="Fredoka"/>
              <a:ea typeface="Fredoka"/>
              <a:cs typeface="Fredoka"/>
              <a:sym typeface="Fredoka"/>
            </a:endParaRPr>
          </a:p>
        </p:txBody>
      </p:sp>
      <p:pic>
        <p:nvPicPr>
          <p:cNvPr descr="תמונה שמכילה גרפיקה, גופן, לוגו, עיצוב גרפי&#10;&#10;התיאור נוצר באופן אוטומטי" id="329" name="Google Shape;329;p33"/>
          <p:cNvPicPr preferRelativeResize="0"/>
          <p:nvPr/>
        </p:nvPicPr>
        <p:blipFill rotWithShape="1">
          <a:blip r:embed="rId7">
            <a:alphaModFix/>
          </a:blip>
          <a:srcRect b="0" l="0" r="0" t="0"/>
          <a:stretch/>
        </p:blipFill>
        <p:spPr>
          <a:xfrm>
            <a:off x="-163483" y="-127061"/>
            <a:ext cx="2508332" cy="230993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pic>
        <p:nvPicPr>
          <p:cNvPr descr="תמונה שמכילה גרפיקה, גופן, לוגו, עיצוב גרפי&#10;&#10;התיאור נוצר באופן אוטומטי" id="334" name="Google Shape;334;p34"/>
          <p:cNvPicPr preferRelativeResize="0"/>
          <p:nvPr/>
        </p:nvPicPr>
        <p:blipFill rotWithShape="1">
          <a:blip r:embed="rId3">
            <a:alphaModFix/>
          </a:blip>
          <a:srcRect b="0" l="0" r="0" t="0"/>
          <a:stretch/>
        </p:blipFill>
        <p:spPr>
          <a:xfrm>
            <a:off x="-163483" y="-127061"/>
            <a:ext cx="2508332" cy="2309933"/>
          </a:xfrm>
          <a:prstGeom prst="rect">
            <a:avLst/>
          </a:prstGeom>
          <a:noFill/>
          <a:ln>
            <a:noFill/>
          </a:ln>
        </p:spPr>
      </p:pic>
      <p:pic>
        <p:nvPicPr>
          <p:cNvPr id="335" name="Google Shape;335;p34"/>
          <p:cNvPicPr preferRelativeResize="0"/>
          <p:nvPr/>
        </p:nvPicPr>
        <p:blipFill rotWithShape="1">
          <a:blip r:embed="rId4">
            <a:alphaModFix/>
          </a:blip>
          <a:srcRect b="0" l="0" r="0" t="0"/>
          <a:stretch/>
        </p:blipFill>
        <p:spPr>
          <a:xfrm>
            <a:off x="6363855" y="1690688"/>
            <a:ext cx="5353483" cy="4545280"/>
          </a:xfrm>
          <a:prstGeom prst="rect">
            <a:avLst/>
          </a:prstGeom>
          <a:noFill/>
          <a:ln>
            <a:noFill/>
          </a:ln>
        </p:spPr>
      </p:pic>
      <p:sp>
        <p:nvSpPr>
          <p:cNvPr id="336" name="Google Shape;336;p34"/>
          <p:cNvSpPr txBox="1"/>
          <p:nvPr/>
        </p:nvSpPr>
        <p:spPr>
          <a:xfrm>
            <a:off x="4126346" y="6329507"/>
            <a:ext cx="7809344" cy="646331"/>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u="sng" strike="noStrike">
                <a:solidFill>
                  <a:schemeClr val="lt1"/>
                </a:solidFill>
                <a:latin typeface="Fredoka"/>
                <a:ea typeface="Fredoka"/>
                <a:cs typeface="Fredoka"/>
                <a:sym typeface="Fredoka"/>
                <a:hlinkClick r:id="rId5">
                  <a:extLst>
                    <a:ext uri="{A12FA001-AC4F-418D-AE19-62706E023703}">
                      <ahyp:hlinkClr val="tx"/>
                    </a:ext>
                  </a:extLst>
                </a:hlinkClick>
              </a:rPr>
              <a:t>Rainald62</a:t>
            </a:r>
            <a:r>
              <a:rPr lang="iw-IL" sz="1800">
                <a:solidFill>
                  <a:schemeClr val="lt1"/>
                </a:solidFill>
                <a:latin typeface="Fredoka"/>
                <a:ea typeface="Fredoka"/>
                <a:cs typeface="Fredoka"/>
                <a:sym typeface="Fredoka"/>
              </a:rPr>
              <a:t>, </a:t>
            </a:r>
            <a:r>
              <a:rPr lang="iw-IL" sz="1800" u="sng" strike="noStrike">
                <a:solidFill>
                  <a:schemeClr val="lt1"/>
                </a:solidFill>
                <a:latin typeface="Fredoka"/>
                <a:ea typeface="Fredoka"/>
                <a:cs typeface="Fredoka"/>
                <a:sym typeface="Fredoka"/>
                <a:hlinkClick r:id="rId6">
                  <a:extLst>
                    <a:ext uri="{A12FA001-AC4F-418D-AE19-62706E023703}">
                      <ahyp:hlinkClr val="tx"/>
                    </a:ext>
                  </a:extLst>
                </a:hlinkClick>
              </a:rPr>
              <a:t>CC BY-SA 3.0</a:t>
            </a:r>
            <a:r>
              <a:rPr lang="iw-IL" sz="1800">
                <a:solidFill>
                  <a:schemeClr val="lt1"/>
                </a:solidFill>
                <a:latin typeface="Fredoka"/>
                <a:ea typeface="Fredoka"/>
                <a:cs typeface="Fredoka"/>
                <a:sym typeface="Fredoka"/>
              </a:rPr>
              <a:t>, via Wikimedia Commons</a:t>
            </a:r>
            <a:br>
              <a:rPr lang="iw-IL" sz="1800">
                <a:solidFill>
                  <a:schemeClr val="lt1"/>
                </a:solidFill>
                <a:latin typeface="Fredoka"/>
                <a:ea typeface="Fredoka"/>
                <a:cs typeface="Fredoka"/>
                <a:sym typeface="Fredoka"/>
              </a:rPr>
            </a:br>
            <a:endParaRPr sz="1800">
              <a:solidFill>
                <a:schemeClr val="lt1"/>
              </a:solidFill>
              <a:latin typeface="Fredoka"/>
              <a:ea typeface="Fredoka"/>
              <a:cs typeface="Fredoka"/>
              <a:sym typeface="Fredoka"/>
            </a:endParaRPr>
          </a:p>
        </p:txBody>
      </p:sp>
      <p:pic>
        <p:nvPicPr>
          <p:cNvPr id="337" name="Google Shape;337;p34"/>
          <p:cNvPicPr preferRelativeResize="0"/>
          <p:nvPr/>
        </p:nvPicPr>
        <p:blipFill rotWithShape="1">
          <a:blip r:embed="rId7">
            <a:alphaModFix/>
          </a:blip>
          <a:srcRect b="0" l="0" r="0" t="0"/>
          <a:stretch/>
        </p:blipFill>
        <p:spPr>
          <a:xfrm>
            <a:off x="474662" y="1913395"/>
            <a:ext cx="5776166" cy="409986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pic>
        <p:nvPicPr>
          <p:cNvPr id="342" name="Google Shape;342;p35" title="Spearfishing Phenomenon"/>
          <p:cNvPicPr preferRelativeResize="0"/>
          <p:nvPr/>
        </p:nvPicPr>
        <p:blipFill rotWithShape="1">
          <a:blip r:embed="rId3">
            <a:alphaModFix/>
          </a:blip>
          <a:srcRect b="0" l="0" r="0" t="0"/>
          <a:stretch/>
        </p:blipFill>
        <p:spPr>
          <a:xfrm>
            <a:off x="0" y="-15240"/>
            <a:ext cx="12192000" cy="6888480"/>
          </a:xfrm>
          <a:prstGeom prst="rect">
            <a:avLst/>
          </a:prstGeom>
          <a:noFill/>
          <a:ln>
            <a:noFill/>
          </a:ln>
        </p:spPr>
      </p:pic>
      <p:pic>
        <p:nvPicPr>
          <p:cNvPr descr="תמונה שמכילה גרפיקה, גופן, לוגו, עיצוב גרפי&#10;&#10;התיאור נוצר באופן אוטומטי" id="343" name="Google Shape;343;p35"/>
          <p:cNvPicPr preferRelativeResize="0"/>
          <p:nvPr/>
        </p:nvPicPr>
        <p:blipFill rotWithShape="1">
          <a:blip r:embed="rId4">
            <a:alphaModFix/>
          </a:blip>
          <a:srcRect b="0" l="0" r="0" t="0"/>
          <a:stretch/>
        </p:blipFill>
        <p:spPr>
          <a:xfrm>
            <a:off x="-163483" y="-127061"/>
            <a:ext cx="2508332" cy="230993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1"/>
                                        <p:tgtEl>
                                          <p:spTgt spid="3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solidFill>
                  <a:schemeClr val="lt1"/>
                </a:solidFill>
              </a:rPr>
              <a:t>תרגיל: ציור מהלך קרניים</a:t>
            </a:r>
            <a:endParaRPr/>
          </a:p>
        </p:txBody>
      </p:sp>
      <p:pic>
        <p:nvPicPr>
          <p:cNvPr id="349" name="Google Shape;349;p36"/>
          <p:cNvPicPr preferRelativeResize="0"/>
          <p:nvPr/>
        </p:nvPicPr>
        <p:blipFill rotWithShape="1">
          <a:blip r:embed="rId3">
            <a:alphaModFix/>
          </a:blip>
          <a:srcRect b="0" l="0" r="0" t="0"/>
          <a:stretch/>
        </p:blipFill>
        <p:spPr>
          <a:xfrm>
            <a:off x="2338434" y="2117803"/>
            <a:ext cx="7696200" cy="4143375"/>
          </a:xfrm>
          <a:prstGeom prst="rect">
            <a:avLst/>
          </a:prstGeom>
          <a:noFill/>
          <a:ln>
            <a:noFill/>
          </a:ln>
        </p:spPr>
      </p:pic>
      <p:pic>
        <p:nvPicPr>
          <p:cNvPr descr="תמונה שמכילה גרפיקה, גופן, לוגו, עיצוב גרפי&#10;&#10;התיאור נוצר באופן אוטומטי" id="350" name="Google Shape;350;p36"/>
          <p:cNvPicPr preferRelativeResize="0"/>
          <p:nvPr/>
        </p:nvPicPr>
        <p:blipFill rotWithShape="1">
          <a:blip r:embed="rId4">
            <a:alphaModFix/>
          </a:blip>
          <a:srcRect b="0" l="0" r="0" t="0"/>
          <a:stretch/>
        </p:blipFill>
        <p:spPr>
          <a:xfrm>
            <a:off x="-163483" y="-127061"/>
            <a:ext cx="2508332" cy="230993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solidFill>
                  <a:schemeClr val="lt1"/>
                </a:solidFill>
              </a:rPr>
              <a:t>תרגיל: ציור מהלך קרניים</a:t>
            </a:r>
            <a:endParaRPr/>
          </a:p>
        </p:txBody>
      </p:sp>
      <p:pic>
        <p:nvPicPr>
          <p:cNvPr id="356" name="Google Shape;356;p37"/>
          <p:cNvPicPr preferRelativeResize="0"/>
          <p:nvPr/>
        </p:nvPicPr>
        <p:blipFill rotWithShape="1">
          <a:blip r:embed="rId3">
            <a:alphaModFix/>
          </a:blip>
          <a:srcRect b="0" l="0" r="0" t="0"/>
          <a:stretch/>
        </p:blipFill>
        <p:spPr>
          <a:xfrm>
            <a:off x="2238375" y="1811589"/>
            <a:ext cx="7715250" cy="4810125"/>
          </a:xfrm>
          <a:prstGeom prst="rect">
            <a:avLst/>
          </a:prstGeom>
          <a:noFill/>
          <a:ln>
            <a:noFill/>
          </a:ln>
        </p:spPr>
      </p:pic>
      <p:pic>
        <p:nvPicPr>
          <p:cNvPr descr="תמונה שמכילה גרפיקה, גופן, לוגו, עיצוב גרפי&#10;&#10;התיאור נוצר באופן אוטומטי" id="357" name="Google Shape;357;p37"/>
          <p:cNvPicPr preferRelativeResize="0"/>
          <p:nvPr/>
        </p:nvPicPr>
        <p:blipFill rotWithShape="1">
          <a:blip r:embed="rId4">
            <a:alphaModFix/>
          </a:blip>
          <a:srcRect b="0" l="0" r="0" t="0"/>
          <a:stretch/>
        </p:blipFill>
        <p:spPr>
          <a:xfrm>
            <a:off x="-163483" y="-127061"/>
            <a:ext cx="2508332" cy="230993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solidFill>
                  <a:schemeClr val="lt1"/>
                </a:solidFill>
              </a:rPr>
              <a:t>תרגיל: חישוב עומק מדומה</a:t>
            </a:r>
            <a:br>
              <a:rPr lang="iw-IL">
                <a:solidFill>
                  <a:schemeClr val="lt1"/>
                </a:solidFill>
              </a:rPr>
            </a:br>
            <a:r>
              <a:rPr lang="iw-IL" sz="2000">
                <a:solidFill>
                  <a:schemeClr val="lt1"/>
                </a:solidFill>
              </a:rPr>
              <a:t>פתחו ביטוי של העומק המדומה כתלות בזווית השבירה</a:t>
            </a:r>
            <a:endParaRPr/>
          </a:p>
        </p:txBody>
      </p:sp>
      <p:pic>
        <p:nvPicPr>
          <p:cNvPr id="363" name="Google Shape;363;p38"/>
          <p:cNvPicPr preferRelativeResize="0"/>
          <p:nvPr/>
        </p:nvPicPr>
        <p:blipFill rotWithShape="1">
          <a:blip r:embed="rId3">
            <a:alphaModFix/>
          </a:blip>
          <a:srcRect b="0" l="0" r="0" t="0"/>
          <a:stretch/>
        </p:blipFill>
        <p:spPr>
          <a:xfrm>
            <a:off x="2238375" y="1820298"/>
            <a:ext cx="7715250" cy="4810125"/>
          </a:xfrm>
          <a:prstGeom prst="rect">
            <a:avLst/>
          </a:prstGeom>
          <a:noFill/>
          <a:ln>
            <a:noFill/>
          </a:ln>
        </p:spPr>
      </p:pic>
      <p:sp>
        <p:nvSpPr>
          <p:cNvPr id="364" name="Google Shape;364;p38"/>
          <p:cNvSpPr txBox="1"/>
          <p:nvPr/>
        </p:nvSpPr>
        <p:spPr>
          <a:xfrm>
            <a:off x="5669776" y="2915314"/>
            <a:ext cx="243978" cy="369332"/>
          </a:xfrm>
          <a:prstGeom prst="rect">
            <a:avLst/>
          </a:prstGeom>
          <a:blipFill rotWithShape="1">
            <a:blip r:embed="rId4">
              <a:alphaModFix/>
            </a:blip>
            <a:stretch>
              <a:fillRect b="0" l="0" r="-52499" t="0"/>
            </a:stretch>
          </a:blip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IL" sz="1800">
                <a:latin typeface="Fredoka"/>
                <a:ea typeface="Fredoka"/>
                <a:cs typeface="Fredoka"/>
                <a:sym typeface="Fredoka"/>
              </a:rPr>
              <a:t> </a:t>
            </a:r>
            <a:endParaRPr/>
          </a:p>
        </p:txBody>
      </p:sp>
      <p:sp>
        <p:nvSpPr>
          <p:cNvPr id="365" name="Google Shape;365;p38"/>
          <p:cNvSpPr txBox="1"/>
          <p:nvPr/>
        </p:nvSpPr>
        <p:spPr>
          <a:xfrm>
            <a:off x="3714207" y="3600144"/>
            <a:ext cx="356187"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dk1"/>
                </a:solidFill>
                <a:latin typeface="Fredoka"/>
                <a:ea typeface="Fredoka"/>
                <a:cs typeface="Fredoka"/>
                <a:sym typeface="Fredoka"/>
              </a:rPr>
              <a:t>d’</a:t>
            </a:r>
            <a:endParaRPr sz="1800">
              <a:solidFill>
                <a:schemeClr val="dk1"/>
              </a:solidFill>
              <a:latin typeface="Fredoka"/>
              <a:ea typeface="Fredoka"/>
              <a:cs typeface="Fredoka"/>
              <a:sym typeface="Fredoka"/>
            </a:endParaRPr>
          </a:p>
        </p:txBody>
      </p:sp>
      <p:cxnSp>
        <p:nvCxnSpPr>
          <p:cNvPr id="366" name="Google Shape;366;p38"/>
          <p:cNvCxnSpPr/>
          <p:nvPr/>
        </p:nvCxnSpPr>
        <p:spPr>
          <a:xfrm>
            <a:off x="4001589" y="3429000"/>
            <a:ext cx="0" cy="711620"/>
          </a:xfrm>
          <a:prstGeom prst="straightConnector1">
            <a:avLst/>
          </a:prstGeom>
          <a:noFill/>
          <a:ln cap="flat" cmpd="sng" w="9525">
            <a:solidFill>
              <a:schemeClr val="accent1"/>
            </a:solidFill>
            <a:prstDash val="solid"/>
            <a:miter lim="800000"/>
            <a:headEnd len="med" w="med" type="triangle"/>
            <a:tailEnd len="med" w="med" type="triangle"/>
          </a:ln>
        </p:spPr>
      </p:cxnSp>
      <p:cxnSp>
        <p:nvCxnSpPr>
          <p:cNvPr id="367" name="Google Shape;367;p38"/>
          <p:cNvCxnSpPr/>
          <p:nvPr/>
        </p:nvCxnSpPr>
        <p:spPr>
          <a:xfrm>
            <a:off x="3805646" y="3544389"/>
            <a:ext cx="0" cy="2178808"/>
          </a:xfrm>
          <a:prstGeom prst="straightConnector1">
            <a:avLst/>
          </a:prstGeom>
          <a:noFill/>
          <a:ln cap="flat" cmpd="sng" w="9525">
            <a:solidFill>
              <a:schemeClr val="accent6"/>
            </a:solidFill>
            <a:prstDash val="solid"/>
            <a:miter lim="800000"/>
            <a:headEnd len="med" w="med" type="triangle"/>
            <a:tailEnd len="med" w="med" type="triangle"/>
          </a:ln>
        </p:spPr>
      </p:cxnSp>
      <p:sp>
        <p:nvSpPr>
          <p:cNvPr id="368" name="Google Shape;368;p38"/>
          <p:cNvSpPr txBox="1"/>
          <p:nvPr/>
        </p:nvSpPr>
        <p:spPr>
          <a:xfrm>
            <a:off x="3486327" y="4661670"/>
            <a:ext cx="319319"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dk1"/>
                </a:solidFill>
                <a:latin typeface="Fredoka"/>
                <a:ea typeface="Fredoka"/>
                <a:cs typeface="Fredoka"/>
                <a:sym typeface="Fredoka"/>
              </a:rPr>
              <a:t>d</a:t>
            </a:r>
            <a:endParaRPr sz="1800">
              <a:solidFill>
                <a:schemeClr val="dk1"/>
              </a:solidFill>
              <a:latin typeface="Fredoka"/>
              <a:ea typeface="Fredoka"/>
              <a:cs typeface="Fredoka"/>
              <a:sym typeface="Fredoka"/>
            </a:endParaRPr>
          </a:p>
        </p:txBody>
      </p:sp>
      <p:sp>
        <p:nvSpPr>
          <p:cNvPr id="369" name="Google Shape;369;p38"/>
          <p:cNvSpPr txBox="1"/>
          <p:nvPr/>
        </p:nvSpPr>
        <p:spPr>
          <a:xfrm>
            <a:off x="5259069" y="3902194"/>
            <a:ext cx="278450" cy="646331"/>
          </a:xfrm>
          <a:prstGeom prst="rect">
            <a:avLst/>
          </a:prstGeom>
          <a:blipFill rotWithShape="1">
            <a:blip r:embed="rId5">
              <a:alphaModFix/>
            </a:blip>
            <a:stretch>
              <a:fillRect b="0" l="0" r="-31109" t="0"/>
            </a:stretch>
          </a:blip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IL" sz="1800">
                <a:latin typeface="Fredoka"/>
                <a:ea typeface="Fredoka"/>
                <a:cs typeface="Fredoka"/>
                <a:sym typeface="Fredoka"/>
              </a:rPr>
              <a:t> </a:t>
            </a:r>
            <a:endParaRPr/>
          </a:p>
        </p:txBody>
      </p:sp>
      <p:cxnSp>
        <p:nvCxnSpPr>
          <p:cNvPr id="370" name="Google Shape;370;p38"/>
          <p:cNvCxnSpPr/>
          <p:nvPr/>
        </p:nvCxnSpPr>
        <p:spPr>
          <a:xfrm flipH="1" rot="10800000">
            <a:off x="3805646" y="3273977"/>
            <a:ext cx="1811245" cy="10669"/>
          </a:xfrm>
          <a:prstGeom prst="straightConnector1">
            <a:avLst/>
          </a:prstGeom>
          <a:noFill/>
          <a:ln cap="flat" cmpd="sng" w="9525">
            <a:solidFill>
              <a:schemeClr val="dk1"/>
            </a:solidFill>
            <a:prstDash val="solid"/>
            <a:miter lim="800000"/>
            <a:headEnd len="med" w="med" type="triangle"/>
            <a:tailEnd len="med" w="med" type="triangle"/>
          </a:ln>
        </p:spPr>
      </p:cxnSp>
      <p:sp>
        <p:nvSpPr>
          <p:cNvPr id="371" name="Google Shape;371;p38"/>
          <p:cNvSpPr txBox="1"/>
          <p:nvPr/>
        </p:nvSpPr>
        <p:spPr>
          <a:xfrm>
            <a:off x="4562028" y="2829568"/>
            <a:ext cx="298480"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dk1"/>
                </a:solidFill>
                <a:latin typeface="Fredoka"/>
                <a:ea typeface="Fredoka"/>
                <a:cs typeface="Fredoka"/>
                <a:sym typeface="Fredoka"/>
              </a:rPr>
              <a:t>x</a:t>
            </a:r>
            <a:endParaRPr sz="1800">
              <a:solidFill>
                <a:schemeClr val="dk1"/>
              </a:solidFill>
              <a:latin typeface="Fredoka"/>
              <a:ea typeface="Fredoka"/>
              <a:cs typeface="Fredoka"/>
              <a:sym typeface="Fredoka"/>
            </a:endParaRPr>
          </a:p>
        </p:txBody>
      </p:sp>
      <p:pic>
        <p:nvPicPr>
          <p:cNvPr descr="תמונה שמכילה גרפיקה, גופן, לוגו, עיצוב גרפי&#10;&#10;התיאור נוצר באופן אוטומטי" id="372" name="Google Shape;372;p38"/>
          <p:cNvPicPr preferRelativeResize="0"/>
          <p:nvPr/>
        </p:nvPicPr>
        <p:blipFill rotWithShape="1">
          <a:blip r:embed="rId6">
            <a:alphaModFix/>
          </a:blip>
          <a:srcRect b="0" l="0" r="0" t="0"/>
          <a:stretch/>
        </p:blipFill>
        <p:spPr>
          <a:xfrm>
            <a:off x="-163483" y="-127061"/>
            <a:ext cx="2508332" cy="230993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solidFill>
                  <a:schemeClr val="lt1"/>
                </a:solidFill>
              </a:rPr>
              <a:t>ראייה במים</a:t>
            </a:r>
            <a:endParaRPr/>
          </a:p>
        </p:txBody>
      </p:sp>
      <p:sp>
        <p:nvSpPr>
          <p:cNvPr id="378" name="Google Shape;378;p39"/>
          <p:cNvSpPr txBox="1"/>
          <p:nvPr>
            <p:ph idx="1" type="body"/>
          </p:nvPr>
        </p:nvSpPr>
        <p:spPr>
          <a:xfrm>
            <a:off x="838200" y="1809859"/>
            <a:ext cx="10515600" cy="4351338"/>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chemeClr val="lt1"/>
              </a:buClr>
              <a:buSzPts val="2800"/>
              <a:buChar char="•"/>
            </a:pPr>
            <a:r>
              <a:rPr lang="iw-IL">
                <a:solidFill>
                  <a:schemeClr val="lt1"/>
                </a:solidFill>
              </a:rPr>
              <a:t>בתוך המים אנחנו רואים מאוד מאוד מטושטש. מדוע?</a:t>
            </a:r>
            <a:endParaRPr/>
          </a:p>
          <a:p>
            <a:pPr indent="-50800" lvl="0" marL="228600" rtl="1" algn="r">
              <a:lnSpc>
                <a:spcPct val="90000"/>
              </a:lnSpc>
              <a:spcBef>
                <a:spcPts val="1000"/>
              </a:spcBef>
              <a:spcAft>
                <a:spcPts val="0"/>
              </a:spcAft>
              <a:buClr>
                <a:schemeClr val="dk1"/>
              </a:buClr>
              <a:buSzPts val="2800"/>
              <a:buNone/>
            </a:pPr>
            <a:r>
              <a:t/>
            </a:r>
            <a:endParaRPr/>
          </a:p>
        </p:txBody>
      </p:sp>
      <p:pic>
        <p:nvPicPr>
          <p:cNvPr descr="תמונה שמכילה מים, פני אדם, משקפת, אדם&#10;&#10;התיאור נוצר באופן אוטומטי" id="379" name="Google Shape;379;p39"/>
          <p:cNvPicPr preferRelativeResize="0"/>
          <p:nvPr/>
        </p:nvPicPr>
        <p:blipFill rotWithShape="1">
          <a:blip r:embed="rId3">
            <a:alphaModFix/>
          </a:blip>
          <a:srcRect b="0" l="0" r="0" t="0"/>
          <a:stretch/>
        </p:blipFill>
        <p:spPr>
          <a:xfrm>
            <a:off x="1910255" y="3244334"/>
            <a:ext cx="4183117" cy="3137338"/>
          </a:xfrm>
          <a:prstGeom prst="rect">
            <a:avLst/>
          </a:prstGeom>
          <a:noFill/>
          <a:ln>
            <a:noFill/>
          </a:ln>
        </p:spPr>
      </p:pic>
      <p:sp>
        <p:nvSpPr>
          <p:cNvPr id="380" name="Google Shape;380;p39"/>
          <p:cNvSpPr txBox="1"/>
          <p:nvPr/>
        </p:nvSpPr>
        <p:spPr>
          <a:xfrm>
            <a:off x="3046686" y="3244334"/>
            <a:ext cx="6093372"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t/>
            </a:r>
            <a:endParaRPr sz="1800">
              <a:solidFill>
                <a:schemeClr val="dk1"/>
              </a:solidFill>
              <a:latin typeface="Fredoka"/>
              <a:ea typeface="Fredoka"/>
              <a:cs typeface="Fredoka"/>
              <a:sym typeface="Fredoka"/>
            </a:endParaRPr>
          </a:p>
        </p:txBody>
      </p:sp>
      <p:pic>
        <p:nvPicPr>
          <p:cNvPr descr="תמונה שמכילה מטושטש, כוס&#10;&#10;התיאור נוצר באופן אוטומטי" id="381" name="Google Shape;381;p39"/>
          <p:cNvPicPr preferRelativeResize="0"/>
          <p:nvPr/>
        </p:nvPicPr>
        <p:blipFill rotWithShape="1">
          <a:blip r:embed="rId4">
            <a:alphaModFix/>
          </a:blip>
          <a:srcRect b="0" l="0" r="0" t="0"/>
          <a:stretch/>
        </p:blipFill>
        <p:spPr>
          <a:xfrm>
            <a:off x="6486196" y="3244334"/>
            <a:ext cx="4183117" cy="3137338"/>
          </a:xfrm>
          <a:prstGeom prst="rect">
            <a:avLst/>
          </a:prstGeom>
          <a:noFill/>
          <a:ln>
            <a:noFill/>
          </a:ln>
        </p:spPr>
      </p:pic>
      <p:pic>
        <p:nvPicPr>
          <p:cNvPr descr="תמונה שמכילה גרפיקה, גופן, לוגו, עיצוב גרפי&#10;&#10;התיאור נוצר באופן אוטומטי" id="382" name="Google Shape;382;p39"/>
          <p:cNvPicPr preferRelativeResize="0"/>
          <p:nvPr/>
        </p:nvPicPr>
        <p:blipFill rotWithShape="1">
          <a:blip r:embed="rId5">
            <a:alphaModFix/>
          </a:blip>
          <a:srcRect b="0" l="0" r="0" t="0"/>
          <a:stretch/>
        </p:blipFill>
        <p:spPr>
          <a:xfrm>
            <a:off x="-163483" y="-127061"/>
            <a:ext cx="2508332" cy="2309933"/>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t>עדשה מרכזת</a:t>
            </a:r>
            <a:endParaRPr/>
          </a:p>
        </p:txBody>
      </p:sp>
      <p:pic>
        <p:nvPicPr>
          <p:cNvPr id="388" name="Google Shape;388;p40"/>
          <p:cNvPicPr preferRelativeResize="0"/>
          <p:nvPr>
            <p:ph idx="1" type="body"/>
          </p:nvPr>
        </p:nvPicPr>
        <p:blipFill rotWithShape="1">
          <a:blip r:embed="rId3">
            <a:alphaModFix/>
          </a:blip>
          <a:srcRect b="0" l="0" r="0" t="0"/>
          <a:stretch/>
        </p:blipFill>
        <p:spPr>
          <a:xfrm>
            <a:off x="2744294" y="1825625"/>
            <a:ext cx="6703412" cy="4351338"/>
          </a:xfrm>
          <a:prstGeom prst="rect">
            <a:avLst/>
          </a:prstGeom>
          <a:noFill/>
          <a:ln>
            <a:noFill/>
          </a:ln>
        </p:spPr>
      </p:pic>
      <p:pic>
        <p:nvPicPr>
          <p:cNvPr descr="תמונה שמכילה גרפיקה, גופן, לוגו, עיצוב גרפי&#10;&#10;התיאור נוצר באופן אוטומטי" id="389" name="Google Shape;389;p40"/>
          <p:cNvPicPr preferRelativeResize="0"/>
          <p:nvPr/>
        </p:nvPicPr>
        <p:blipFill rotWithShape="1">
          <a:blip r:embed="rId4">
            <a:alphaModFix/>
          </a:blip>
          <a:srcRect b="0" l="0" r="0" t="0"/>
          <a:stretch/>
        </p:blipFill>
        <p:spPr>
          <a:xfrm>
            <a:off x="-163483" y="-127061"/>
            <a:ext cx="2508332" cy="230993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solidFill>
                  <a:schemeClr val="lt1"/>
                </a:solidFill>
              </a:rPr>
              <a:t>ראייה במים</a:t>
            </a:r>
            <a:endParaRPr/>
          </a:p>
        </p:txBody>
      </p:sp>
      <p:sp>
        <p:nvSpPr>
          <p:cNvPr id="396" name="Google Shape;396;p41"/>
          <p:cNvSpPr txBox="1"/>
          <p:nvPr/>
        </p:nvSpPr>
        <p:spPr>
          <a:xfrm>
            <a:off x="245679" y="5098188"/>
            <a:ext cx="11700642"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t/>
            </a:r>
            <a:endParaRPr sz="1800">
              <a:solidFill>
                <a:schemeClr val="lt1"/>
              </a:solidFill>
              <a:latin typeface="Fredoka"/>
              <a:ea typeface="Fredoka"/>
              <a:cs typeface="Fredoka"/>
              <a:sym typeface="Fredoka"/>
            </a:endParaRPr>
          </a:p>
        </p:txBody>
      </p:sp>
      <p:pic>
        <p:nvPicPr>
          <p:cNvPr id="397" name="Google Shape;397;p41"/>
          <p:cNvPicPr preferRelativeResize="0"/>
          <p:nvPr>
            <p:ph idx="1" type="body"/>
          </p:nvPr>
        </p:nvPicPr>
        <p:blipFill rotWithShape="1">
          <a:blip r:embed="rId3">
            <a:alphaModFix/>
          </a:blip>
          <a:srcRect b="0" l="0" r="0" t="0"/>
          <a:stretch/>
        </p:blipFill>
        <p:spPr>
          <a:xfrm>
            <a:off x="1973167" y="2526407"/>
            <a:ext cx="7908550" cy="2756447"/>
          </a:xfrm>
          <a:prstGeom prst="rect">
            <a:avLst/>
          </a:prstGeom>
          <a:noFill/>
          <a:ln>
            <a:noFill/>
          </a:ln>
        </p:spPr>
      </p:pic>
      <p:pic>
        <p:nvPicPr>
          <p:cNvPr descr="תמונה שמכילה גרפיקה, גופן, לוגו, עיצוב גרפי&#10;&#10;התיאור נוצר באופן אוטומטי" id="398" name="Google Shape;398;p41"/>
          <p:cNvPicPr preferRelativeResize="0"/>
          <p:nvPr/>
        </p:nvPicPr>
        <p:blipFill rotWithShape="1">
          <a:blip r:embed="rId4">
            <a:alphaModFix/>
          </a:blip>
          <a:srcRect b="0" l="0" r="0" t="0"/>
          <a:stretch/>
        </p:blipFill>
        <p:spPr>
          <a:xfrm>
            <a:off x="-163483" y="-127061"/>
            <a:ext cx="2508332" cy="230993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42"/>
          <p:cNvSpPr txBox="1"/>
          <p:nvPr>
            <p:ph type="title"/>
          </p:nvPr>
        </p:nvSpPr>
        <p:spPr>
          <a:xfrm>
            <a:off x="6096289" y="2766218"/>
            <a:ext cx="572551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t>תרגיל מהספר אופטיקה גאומטרית </a:t>
            </a:r>
            <a:endParaRPr/>
          </a:p>
        </p:txBody>
      </p:sp>
      <p:pic>
        <p:nvPicPr>
          <p:cNvPr id="404" name="Google Shape;404;p42"/>
          <p:cNvPicPr preferRelativeResize="0"/>
          <p:nvPr>
            <p:ph idx="1" type="body"/>
          </p:nvPr>
        </p:nvPicPr>
        <p:blipFill rotWithShape="1">
          <a:blip r:embed="rId3">
            <a:alphaModFix/>
          </a:blip>
          <a:srcRect b="0" l="0" r="0" t="0"/>
          <a:stretch/>
        </p:blipFill>
        <p:spPr>
          <a:xfrm>
            <a:off x="-35239" y="0"/>
            <a:ext cx="5647763" cy="6858000"/>
          </a:xfrm>
          <a:prstGeom prst="rect">
            <a:avLst/>
          </a:prstGeom>
          <a:noFill/>
          <a:ln>
            <a:noFill/>
          </a:ln>
        </p:spPr>
      </p:pic>
      <p:pic>
        <p:nvPicPr>
          <p:cNvPr descr="תמונה שמכילה גרפיקה, גופן, לוגו, עיצוב גרפי&#10;&#10;התיאור נוצר באופן אוטומטי" id="405" name="Google Shape;405;p42"/>
          <p:cNvPicPr preferRelativeResize="0"/>
          <p:nvPr/>
        </p:nvPicPr>
        <p:blipFill rotWithShape="1">
          <a:blip r:embed="rId4">
            <a:alphaModFix/>
          </a:blip>
          <a:srcRect b="0" l="0" r="0" t="0"/>
          <a:stretch/>
        </p:blipFill>
        <p:spPr>
          <a:xfrm>
            <a:off x="9978044" y="-154770"/>
            <a:ext cx="2508332" cy="2309933"/>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t>הפתרון- משקפת</a:t>
            </a:r>
            <a:endParaRPr/>
          </a:p>
        </p:txBody>
      </p:sp>
      <p:sp>
        <p:nvSpPr>
          <p:cNvPr id="411" name="Google Shape;411;p43"/>
          <p:cNvSpPr txBox="1"/>
          <p:nvPr>
            <p:ph idx="1" type="body"/>
          </p:nvPr>
        </p:nvSpPr>
        <p:spPr>
          <a:xfrm>
            <a:off x="838200" y="1711325"/>
            <a:ext cx="10515600" cy="4351338"/>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chemeClr val="lt1"/>
              </a:buClr>
              <a:buSzPts val="2800"/>
              <a:buChar char="•"/>
            </a:pPr>
            <a:r>
              <a:rPr lang="iw-IL">
                <a:solidFill>
                  <a:schemeClr val="lt1"/>
                </a:solidFill>
              </a:rPr>
              <a:t>הסבירו כיצד משקפת פותרת את הבעיה של ראייה במים</a:t>
            </a:r>
            <a:endParaRPr/>
          </a:p>
        </p:txBody>
      </p:sp>
      <p:pic>
        <p:nvPicPr>
          <p:cNvPr id="412" name="Google Shape;412;p43"/>
          <p:cNvPicPr preferRelativeResize="0"/>
          <p:nvPr/>
        </p:nvPicPr>
        <p:blipFill rotWithShape="1">
          <a:blip r:embed="rId3">
            <a:alphaModFix/>
          </a:blip>
          <a:srcRect b="0" l="0" r="0" t="0"/>
          <a:stretch/>
        </p:blipFill>
        <p:spPr>
          <a:xfrm>
            <a:off x="1600200" y="2383296"/>
            <a:ext cx="9753600" cy="3248025"/>
          </a:xfrm>
          <a:prstGeom prst="rect">
            <a:avLst/>
          </a:prstGeom>
          <a:noFill/>
          <a:ln>
            <a:noFill/>
          </a:ln>
        </p:spPr>
      </p:pic>
      <p:sp>
        <p:nvSpPr>
          <p:cNvPr id="413" name="Google Shape;413;p43"/>
          <p:cNvSpPr txBox="1"/>
          <p:nvPr/>
        </p:nvSpPr>
        <p:spPr>
          <a:xfrm>
            <a:off x="3045995" y="5962682"/>
            <a:ext cx="6100010" cy="646331"/>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u="sng" strike="noStrike">
                <a:solidFill>
                  <a:schemeClr val="lt1"/>
                </a:solidFill>
                <a:latin typeface="Fredoka"/>
                <a:ea typeface="Fredoka"/>
                <a:cs typeface="Fredoka"/>
                <a:sym typeface="Fredoka"/>
                <a:hlinkClick r:id="rId4">
                  <a:extLst>
                    <a:ext uri="{A12FA001-AC4F-418D-AE19-62706E023703}">
                      <ahyp:hlinkClr val="tx"/>
                    </a:ext>
                  </a:extLst>
                </a:hlinkClick>
              </a:rPr>
              <a:t>Toby Hudson</a:t>
            </a:r>
            <a:r>
              <a:rPr lang="iw-IL" sz="1800">
                <a:solidFill>
                  <a:schemeClr val="lt1"/>
                </a:solidFill>
                <a:latin typeface="Fredoka"/>
                <a:ea typeface="Fredoka"/>
                <a:cs typeface="Fredoka"/>
                <a:sym typeface="Fredoka"/>
              </a:rPr>
              <a:t>, </a:t>
            </a:r>
            <a:r>
              <a:rPr lang="iw-IL" sz="1800" u="sng" strike="noStrike">
                <a:solidFill>
                  <a:schemeClr val="lt1"/>
                </a:solidFill>
                <a:latin typeface="Fredoka"/>
                <a:ea typeface="Fredoka"/>
                <a:cs typeface="Fredoka"/>
                <a:sym typeface="Fredoka"/>
                <a:hlinkClick r:id="rId5">
                  <a:extLst>
                    <a:ext uri="{A12FA001-AC4F-418D-AE19-62706E023703}">
                      <ahyp:hlinkClr val="tx"/>
                    </a:ext>
                  </a:extLst>
                </a:hlinkClick>
              </a:rPr>
              <a:t>CC BY-SA 3.0</a:t>
            </a:r>
            <a:r>
              <a:rPr lang="iw-IL" sz="1800">
                <a:solidFill>
                  <a:schemeClr val="lt1"/>
                </a:solidFill>
                <a:latin typeface="Fredoka"/>
                <a:ea typeface="Fredoka"/>
                <a:cs typeface="Fredoka"/>
                <a:sym typeface="Fredoka"/>
              </a:rPr>
              <a:t>, via Wikimedia Commons</a:t>
            </a:r>
            <a:br>
              <a:rPr lang="iw-IL" sz="1800">
                <a:solidFill>
                  <a:schemeClr val="lt1"/>
                </a:solidFill>
                <a:latin typeface="Fredoka"/>
                <a:ea typeface="Fredoka"/>
                <a:cs typeface="Fredoka"/>
                <a:sym typeface="Fredoka"/>
              </a:rPr>
            </a:br>
            <a:endParaRPr sz="1800">
              <a:solidFill>
                <a:schemeClr val="lt1"/>
              </a:solidFill>
              <a:latin typeface="Fredoka"/>
              <a:ea typeface="Fredoka"/>
              <a:cs typeface="Fredoka"/>
              <a:sym typeface="Fredoka"/>
            </a:endParaRPr>
          </a:p>
        </p:txBody>
      </p:sp>
      <p:pic>
        <p:nvPicPr>
          <p:cNvPr descr="תמונה שמכילה גרפיקה, גופן, לוגו, עיצוב גרפי&#10;&#10;התיאור נוצר באופן אוטומטי" id="414" name="Google Shape;414;p43"/>
          <p:cNvPicPr preferRelativeResize="0"/>
          <p:nvPr/>
        </p:nvPicPr>
        <p:blipFill rotWithShape="1">
          <a:blip r:embed="rId6">
            <a:alphaModFix/>
          </a:blip>
          <a:srcRect b="0" l="0" r="0" t="0"/>
          <a:stretch/>
        </p:blipFill>
        <p:spPr>
          <a:xfrm>
            <a:off x="-163483" y="-127061"/>
            <a:ext cx="2508332" cy="2309933"/>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pic>
        <p:nvPicPr>
          <p:cNvPr id="419" name="Google Shape;419;p44"/>
          <p:cNvPicPr preferRelativeResize="0"/>
          <p:nvPr>
            <p:ph idx="1" type="body"/>
          </p:nvPr>
        </p:nvPicPr>
        <p:blipFill rotWithShape="1">
          <a:blip r:embed="rId3">
            <a:alphaModFix/>
          </a:blip>
          <a:srcRect b="0" l="0" r="0" t="0"/>
          <a:stretch/>
        </p:blipFill>
        <p:spPr>
          <a:xfrm>
            <a:off x="1934084" y="0"/>
            <a:ext cx="10281980" cy="6858000"/>
          </a:xfrm>
          <a:prstGeom prst="rect">
            <a:avLst/>
          </a:prstGeom>
          <a:noFill/>
          <a:ln>
            <a:noFill/>
          </a:ln>
        </p:spPr>
      </p:pic>
      <p:sp>
        <p:nvSpPr>
          <p:cNvPr id="420" name="Google Shape;420;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Fredoka"/>
              <a:buNone/>
            </a:pPr>
            <a:r>
              <a:rPr lang="iw-IL">
                <a:solidFill>
                  <a:schemeClr val="dk1"/>
                </a:solidFill>
              </a:rPr>
              <a:t>שלדג גמדי</a:t>
            </a:r>
            <a:endParaRPr/>
          </a:p>
        </p:txBody>
      </p:sp>
      <p:sp>
        <p:nvSpPr>
          <p:cNvPr id="421" name="Google Shape;421;p44"/>
          <p:cNvSpPr txBox="1"/>
          <p:nvPr/>
        </p:nvSpPr>
        <p:spPr>
          <a:xfrm rot="-5400000">
            <a:off x="-2292012" y="3239579"/>
            <a:ext cx="6100010"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1" lang="iw-IL" sz="2800">
                <a:solidFill>
                  <a:schemeClr val="lt1"/>
                </a:solidFill>
                <a:latin typeface="Arial"/>
                <a:ea typeface="Arial"/>
                <a:cs typeface="Arial"/>
                <a:sym typeface="Arial"/>
              </a:rPr>
              <a:t>צילום: עשהאל בן צרויה </a:t>
            </a:r>
            <a:r>
              <a:rPr b="0" i="1" lang="iw-IL" sz="2800" u="sng" strike="noStrike">
                <a:solidFill>
                  <a:schemeClr val="lt1"/>
                </a:solidFill>
                <a:latin typeface="Arial"/>
                <a:ea typeface="Arial"/>
                <a:cs typeface="Arial"/>
                <a:sym typeface="Arial"/>
                <a:hlinkClick r:id="rId4">
                  <a:extLst>
                    <a:ext uri="{A12FA001-AC4F-418D-AE19-62706E023703}">
                      <ahyp:hlinkClr val="tx"/>
                    </a:ext>
                  </a:extLst>
                </a:hlinkClick>
              </a:rPr>
              <a:t>Asatography</a:t>
            </a:r>
            <a:endParaRPr sz="2800">
              <a:solidFill>
                <a:schemeClr val="lt1"/>
              </a:solidFill>
              <a:latin typeface="Fredoka"/>
              <a:ea typeface="Fredoka"/>
              <a:cs typeface="Fredoka"/>
              <a:sym typeface="Fredoka"/>
            </a:endParaRPr>
          </a:p>
        </p:txBody>
      </p:sp>
      <p:pic>
        <p:nvPicPr>
          <p:cNvPr descr="תמונה שמכילה גרפיקה, גופן, לוגו, עיצוב גרפי&#10;&#10;התיאור נוצר באופן אוטומטי" id="422" name="Google Shape;422;p44"/>
          <p:cNvPicPr preferRelativeResize="0"/>
          <p:nvPr/>
        </p:nvPicPr>
        <p:blipFill rotWithShape="1">
          <a:blip r:embed="rId5">
            <a:alphaModFix/>
          </a:blip>
          <a:srcRect b="0" l="0" r="0" t="0"/>
          <a:stretch/>
        </p:blipFill>
        <p:spPr>
          <a:xfrm>
            <a:off x="1720735" y="-127061"/>
            <a:ext cx="2508332" cy="2309933"/>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4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t>יש אנשים שרואים טוב יותר במים</a:t>
            </a:r>
            <a:endParaRPr/>
          </a:p>
        </p:txBody>
      </p:sp>
      <p:pic>
        <p:nvPicPr>
          <p:cNvPr id="428" name="Google Shape;428;p45" title="How Moken children see with amazing clarity underwater - Inside the Human Body - BBC One"/>
          <p:cNvPicPr preferRelativeResize="0"/>
          <p:nvPr>
            <p:ph idx="1" type="body"/>
          </p:nvPr>
        </p:nvPicPr>
        <p:blipFill rotWithShape="1">
          <a:blip r:embed="rId3">
            <a:alphaModFix/>
          </a:blip>
          <a:srcRect b="0" l="0" r="0" t="0"/>
          <a:stretch/>
        </p:blipFill>
        <p:spPr>
          <a:xfrm>
            <a:off x="1529256" y="1548761"/>
            <a:ext cx="9396248" cy="5309239"/>
          </a:xfrm>
          <a:prstGeom prst="rect">
            <a:avLst/>
          </a:prstGeom>
          <a:noFill/>
          <a:ln>
            <a:noFill/>
          </a:ln>
        </p:spPr>
      </p:pic>
      <p:pic>
        <p:nvPicPr>
          <p:cNvPr descr="תמונה שמכילה גרפיקה, גופן, לוגו, עיצוב גרפי&#10;&#10;התיאור נוצר באופן אוטומטי" id="429" name="Google Shape;429;p45"/>
          <p:cNvPicPr preferRelativeResize="0"/>
          <p:nvPr/>
        </p:nvPicPr>
        <p:blipFill rotWithShape="1">
          <a:blip r:embed="rId4">
            <a:alphaModFix/>
          </a:blip>
          <a:srcRect b="0" l="0" r="0" t="0"/>
          <a:stretch/>
        </p:blipFill>
        <p:spPr>
          <a:xfrm>
            <a:off x="-163483" y="-127061"/>
            <a:ext cx="2508332" cy="230993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8"/>
                                        </p:tgtEl>
                                        <p:attrNameLst>
                                          <p:attrName>style.visibility</p:attrName>
                                        </p:attrNameLst>
                                      </p:cBhvr>
                                      <p:to>
                                        <p:strVal val="visible"/>
                                      </p:to>
                                    </p:set>
                                    <p:animEffect filter="fade" transition="in">
                                      <p:cBhvr>
                                        <p:cTn dur="1"/>
                                        <p:tgtEl>
                                          <p:spTgt spid="4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t>סיגול העדשה</a:t>
            </a:r>
            <a:endParaRPr/>
          </a:p>
        </p:txBody>
      </p:sp>
      <p:pic>
        <p:nvPicPr>
          <p:cNvPr descr="undefined" id="435" name="Google Shape;435;p46"/>
          <p:cNvPicPr preferRelativeResize="0"/>
          <p:nvPr>
            <p:ph idx="1" type="body"/>
          </p:nvPr>
        </p:nvPicPr>
        <p:blipFill rotWithShape="1">
          <a:blip r:embed="rId3">
            <a:alphaModFix/>
          </a:blip>
          <a:srcRect b="0" l="0" r="0" t="0"/>
          <a:stretch/>
        </p:blipFill>
        <p:spPr>
          <a:xfrm>
            <a:off x="705683" y="1348581"/>
            <a:ext cx="4565338" cy="4351338"/>
          </a:xfrm>
          <a:prstGeom prst="rect">
            <a:avLst/>
          </a:prstGeom>
          <a:noFill/>
          <a:ln>
            <a:noFill/>
          </a:ln>
        </p:spPr>
      </p:pic>
      <p:sp>
        <p:nvSpPr>
          <p:cNvPr id="436" name="Google Shape;436;p46"/>
          <p:cNvSpPr txBox="1"/>
          <p:nvPr/>
        </p:nvSpPr>
        <p:spPr>
          <a:xfrm>
            <a:off x="5655184" y="5665383"/>
            <a:ext cx="6093500" cy="92333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iw-IL" sz="1800" u="sng" strike="noStrike">
                <a:solidFill>
                  <a:srgbClr val="0645AD"/>
                </a:solidFill>
                <a:latin typeface="Arial"/>
                <a:ea typeface="Arial"/>
                <a:cs typeface="Arial"/>
                <a:sym typeface="Arial"/>
                <a:hlinkClick r:id="rId4">
                  <a:extLst>
                    <a:ext uri="{A12FA001-AC4F-418D-AE19-62706E023703}">
                      <ahyp:hlinkClr val="tx"/>
                    </a:ext>
                  </a:extLst>
                </a:hlinkClick>
              </a:rPr>
              <a:t>Laboratoires Servier </a:t>
            </a:r>
            <a:r>
              <a:rPr b="0" i="0" lang="iw-IL" sz="1800">
                <a:solidFill>
                  <a:srgbClr val="362B36"/>
                </a:solidFill>
                <a:latin typeface="Arial"/>
                <a:ea typeface="Arial"/>
                <a:cs typeface="Arial"/>
                <a:sym typeface="Arial"/>
              </a:rPr>
              <a:t>, </a:t>
            </a:r>
            <a:r>
              <a:rPr b="0" i="0" lang="iw-IL" sz="1800" u="sng" strike="noStrike">
                <a:solidFill>
                  <a:srgbClr val="0645AD"/>
                </a:solidFill>
                <a:latin typeface="Arial"/>
                <a:ea typeface="Arial"/>
                <a:cs typeface="Arial"/>
                <a:sym typeface="Arial"/>
                <a:hlinkClick r:id="rId5">
                  <a:extLst>
                    <a:ext uri="{A12FA001-AC4F-418D-AE19-62706E023703}">
                      <ahyp:hlinkClr val="tx"/>
                    </a:ext>
                  </a:extLst>
                </a:hlinkClick>
              </a:rPr>
              <a:t>CC BY-SA 3.0</a:t>
            </a:r>
            <a:r>
              <a:rPr b="0" i="0" lang="iw-IL" sz="1800">
                <a:solidFill>
                  <a:srgbClr val="362B36"/>
                </a:solidFill>
                <a:latin typeface="Arial"/>
                <a:ea typeface="Arial"/>
                <a:cs typeface="Arial"/>
                <a:sym typeface="Arial"/>
              </a:rPr>
              <a:t>, </a:t>
            </a:r>
            <a:r>
              <a:rPr b="0" i="0" lang="iw-IL" sz="1800">
                <a:solidFill>
                  <a:schemeClr val="lt1"/>
                </a:solidFill>
                <a:latin typeface="Arial"/>
                <a:ea typeface="Arial"/>
                <a:cs typeface="Arial"/>
                <a:sym typeface="Arial"/>
              </a:rPr>
              <a:t>via Wikimedia Commons</a:t>
            </a:r>
            <a:br>
              <a:rPr lang="iw-IL" sz="1800">
                <a:solidFill>
                  <a:schemeClr val="dk1"/>
                </a:solidFill>
                <a:latin typeface="Fredoka"/>
                <a:ea typeface="Fredoka"/>
                <a:cs typeface="Fredoka"/>
                <a:sym typeface="Fredoka"/>
              </a:rPr>
            </a:br>
            <a:endParaRPr sz="1800">
              <a:solidFill>
                <a:schemeClr val="dk1"/>
              </a:solidFill>
              <a:latin typeface="Fredoka"/>
              <a:ea typeface="Fredoka"/>
              <a:cs typeface="Fredoka"/>
              <a:sym typeface="Fredoka"/>
            </a:endParaRPr>
          </a:p>
        </p:txBody>
      </p:sp>
      <p:pic>
        <p:nvPicPr>
          <p:cNvPr id="437" name="Google Shape;437;p46"/>
          <p:cNvPicPr preferRelativeResize="0"/>
          <p:nvPr/>
        </p:nvPicPr>
        <p:blipFill rotWithShape="1">
          <a:blip r:embed="rId6">
            <a:alphaModFix/>
          </a:blip>
          <a:srcRect b="0" l="0" r="0" t="0"/>
          <a:stretch/>
        </p:blipFill>
        <p:spPr>
          <a:xfrm>
            <a:off x="6757234" y="1690688"/>
            <a:ext cx="4476750" cy="3667125"/>
          </a:xfrm>
          <a:prstGeom prst="rect">
            <a:avLst/>
          </a:prstGeom>
          <a:noFill/>
          <a:ln>
            <a:noFill/>
          </a:ln>
        </p:spPr>
      </p:pic>
      <p:sp>
        <p:nvSpPr>
          <p:cNvPr id="438" name="Google Shape;438;p46"/>
          <p:cNvSpPr txBox="1"/>
          <p:nvPr/>
        </p:nvSpPr>
        <p:spPr>
          <a:xfrm>
            <a:off x="5655184" y="1630282"/>
            <a:ext cx="1507144"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lt1"/>
                </a:solidFill>
                <a:latin typeface="Fredoka"/>
                <a:ea typeface="Fredoka"/>
                <a:cs typeface="Fredoka"/>
                <a:sym typeface="Fredoka"/>
              </a:rPr>
              <a:t>שרירי העדשה</a:t>
            </a:r>
            <a:endParaRPr/>
          </a:p>
        </p:txBody>
      </p:sp>
      <p:cxnSp>
        <p:nvCxnSpPr>
          <p:cNvPr id="439" name="Google Shape;439;p46"/>
          <p:cNvCxnSpPr/>
          <p:nvPr/>
        </p:nvCxnSpPr>
        <p:spPr>
          <a:xfrm>
            <a:off x="6788464" y="1960562"/>
            <a:ext cx="676638" cy="737668"/>
          </a:xfrm>
          <a:prstGeom prst="straightConnector1">
            <a:avLst/>
          </a:prstGeom>
          <a:noFill/>
          <a:ln cap="flat" cmpd="sng" w="38100">
            <a:solidFill>
              <a:schemeClr val="lt1"/>
            </a:solidFill>
            <a:prstDash val="solid"/>
            <a:miter lim="800000"/>
            <a:headEnd len="sm" w="sm" type="none"/>
            <a:tailEnd len="med" w="med" type="triangle"/>
          </a:ln>
        </p:spPr>
      </p:cxnSp>
      <p:sp>
        <p:nvSpPr>
          <p:cNvPr id="440" name="Google Shape;440;p46"/>
          <p:cNvSpPr txBox="1"/>
          <p:nvPr/>
        </p:nvSpPr>
        <p:spPr>
          <a:xfrm rot="-5400000">
            <a:off x="7111859" y="3344370"/>
            <a:ext cx="772969"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dk1"/>
                </a:solidFill>
                <a:latin typeface="Fredoka"/>
                <a:ea typeface="Fredoka"/>
                <a:cs typeface="Fredoka"/>
                <a:sym typeface="Fredoka"/>
              </a:rPr>
              <a:t>עדשה</a:t>
            </a:r>
            <a:endParaRPr/>
          </a:p>
        </p:txBody>
      </p:sp>
      <p:sp>
        <p:nvSpPr>
          <p:cNvPr id="441" name="Google Shape;441;p46"/>
          <p:cNvSpPr txBox="1"/>
          <p:nvPr/>
        </p:nvSpPr>
        <p:spPr>
          <a:xfrm rot="-5594632">
            <a:off x="6025478" y="3244334"/>
            <a:ext cx="766557"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lt1"/>
                </a:solidFill>
                <a:latin typeface="Fredoka"/>
                <a:ea typeface="Fredoka"/>
                <a:cs typeface="Fredoka"/>
                <a:sym typeface="Fredoka"/>
              </a:rPr>
              <a:t>קרנית</a:t>
            </a:r>
            <a:endParaRPr/>
          </a:p>
        </p:txBody>
      </p:sp>
      <p:cxnSp>
        <p:nvCxnSpPr>
          <p:cNvPr id="442" name="Google Shape;442;p46"/>
          <p:cNvCxnSpPr/>
          <p:nvPr/>
        </p:nvCxnSpPr>
        <p:spPr>
          <a:xfrm flipH="1" rot="10800000">
            <a:off x="6546046" y="3343456"/>
            <a:ext cx="211188" cy="58171"/>
          </a:xfrm>
          <a:prstGeom prst="straightConnector1">
            <a:avLst/>
          </a:prstGeom>
          <a:noFill/>
          <a:ln cap="flat" cmpd="sng" w="38100">
            <a:solidFill>
              <a:schemeClr val="lt1"/>
            </a:solidFill>
            <a:prstDash val="solid"/>
            <a:miter lim="800000"/>
            <a:headEnd len="sm" w="sm" type="none"/>
            <a:tailEnd len="med" w="med" type="triangle"/>
          </a:ln>
        </p:spPr>
      </p:cxnSp>
      <p:cxnSp>
        <p:nvCxnSpPr>
          <p:cNvPr id="443" name="Google Shape;443;p46"/>
          <p:cNvCxnSpPr/>
          <p:nvPr/>
        </p:nvCxnSpPr>
        <p:spPr>
          <a:xfrm flipH="1" rot="10800000">
            <a:off x="6546046" y="3524250"/>
            <a:ext cx="616282" cy="942819"/>
          </a:xfrm>
          <a:prstGeom prst="straightConnector1">
            <a:avLst/>
          </a:prstGeom>
          <a:noFill/>
          <a:ln cap="flat" cmpd="sng" w="38100">
            <a:solidFill>
              <a:schemeClr val="lt1"/>
            </a:solidFill>
            <a:prstDash val="solid"/>
            <a:miter lim="800000"/>
            <a:headEnd len="sm" w="sm" type="none"/>
            <a:tailEnd len="med" w="med" type="triangle"/>
          </a:ln>
        </p:spPr>
      </p:cxnSp>
      <p:sp>
        <p:nvSpPr>
          <p:cNvPr id="444" name="Google Shape;444;p46"/>
          <p:cNvSpPr txBox="1"/>
          <p:nvPr/>
        </p:nvSpPr>
        <p:spPr>
          <a:xfrm>
            <a:off x="5939629" y="4513533"/>
            <a:ext cx="675186"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lt1"/>
                </a:solidFill>
                <a:latin typeface="Fredoka"/>
                <a:ea typeface="Fredoka"/>
                <a:cs typeface="Fredoka"/>
                <a:sym typeface="Fredoka"/>
              </a:rPr>
              <a:t>אישון</a:t>
            </a:r>
            <a:endParaRPr/>
          </a:p>
        </p:txBody>
      </p:sp>
      <p:pic>
        <p:nvPicPr>
          <p:cNvPr descr="תמונה שמכילה גרפיקה, גופן, לוגו, עיצוב גרפי&#10;&#10;התיאור נוצר באופן אוטומטי" id="445" name="Google Shape;445;p46"/>
          <p:cNvPicPr preferRelativeResize="0"/>
          <p:nvPr/>
        </p:nvPicPr>
        <p:blipFill rotWithShape="1">
          <a:blip r:embed="rId7">
            <a:alphaModFix/>
          </a:blip>
          <a:srcRect b="0" l="0" r="0" t="0"/>
          <a:stretch/>
        </p:blipFill>
        <p:spPr>
          <a:xfrm>
            <a:off x="-163483" y="-127061"/>
            <a:ext cx="2508332" cy="2309933"/>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47"/>
          <p:cNvSpPr txBox="1"/>
          <p:nvPr>
            <p:ph type="title"/>
          </p:nvPr>
        </p:nvSpPr>
        <p:spPr>
          <a:xfrm>
            <a:off x="1019422" y="185259"/>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t>צמצום האישון</a:t>
            </a:r>
            <a:endParaRPr/>
          </a:p>
        </p:txBody>
      </p:sp>
      <p:sp>
        <p:nvSpPr>
          <p:cNvPr id="451" name="Google Shape;451;p47"/>
          <p:cNvSpPr txBox="1"/>
          <p:nvPr/>
        </p:nvSpPr>
        <p:spPr>
          <a:xfrm>
            <a:off x="5655184" y="5665383"/>
            <a:ext cx="6093500" cy="92333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iw-IL" sz="1800" u="sng" strike="noStrike">
                <a:solidFill>
                  <a:srgbClr val="0645AD"/>
                </a:solidFill>
                <a:latin typeface="Arial"/>
                <a:ea typeface="Arial"/>
                <a:cs typeface="Arial"/>
                <a:sym typeface="Arial"/>
                <a:hlinkClick r:id="rId3">
                  <a:extLst>
                    <a:ext uri="{A12FA001-AC4F-418D-AE19-62706E023703}">
                      <ahyp:hlinkClr val="tx"/>
                    </a:ext>
                  </a:extLst>
                </a:hlinkClick>
              </a:rPr>
              <a:t>Laboratoires Servier </a:t>
            </a:r>
            <a:r>
              <a:rPr b="0" i="0" lang="iw-IL" sz="1800">
                <a:solidFill>
                  <a:srgbClr val="362B36"/>
                </a:solidFill>
                <a:latin typeface="Arial"/>
                <a:ea typeface="Arial"/>
                <a:cs typeface="Arial"/>
                <a:sym typeface="Arial"/>
              </a:rPr>
              <a:t>, </a:t>
            </a:r>
            <a:r>
              <a:rPr b="0" i="0" lang="iw-IL" sz="1800" u="sng" strike="noStrike">
                <a:solidFill>
                  <a:srgbClr val="0645AD"/>
                </a:solidFill>
                <a:latin typeface="Arial"/>
                <a:ea typeface="Arial"/>
                <a:cs typeface="Arial"/>
                <a:sym typeface="Arial"/>
                <a:hlinkClick r:id="rId4">
                  <a:extLst>
                    <a:ext uri="{A12FA001-AC4F-418D-AE19-62706E023703}">
                      <ahyp:hlinkClr val="tx"/>
                    </a:ext>
                  </a:extLst>
                </a:hlinkClick>
              </a:rPr>
              <a:t>CC BY-SA 3.0</a:t>
            </a:r>
            <a:r>
              <a:rPr b="0" i="0" lang="iw-IL" sz="1800">
                <a:solidFill>
                  <a:srgbClr val="362B36"/>
                </a:solidFill>
                <a:latin typeface="Arial"/>
                <a:ea typeface="Arial"/>
                <a:cs typeface="Arial"/>
                <a:sym typeface="Arial"/>
              </a:rPr>
              <a:t>, </a:t>
            </a:r>
            <a:r>
              <a:rPr b="0" i="0" lang="iw-IL" sz="1800">
                <a:solidFill>
                  <a:schemeClr val="lt1"/>
                </a:solidFill>
                <a:latin typeface="Arial"/>
                <a:ea typeface="Arial"/>
                <a:cs typeface="Arial"/>
                <a:sym typeface="Arial"/>
              </a:rPr>
              <a:t>via Wikimedia Commons</a:t>
            </a:r>
            <a:br>
              <a:rPr lang="iw-IL" sz="1800">
                <a:solidFill>
                  <a:schemeClr val="dk1"/>
                </a:solidFill>
                <a:latin typeface="Fredoka"/>
                <a:ea typeface="Fredoka"/>
                <a:cs typeface="Fredoka"/>
                <a:sym typeface="Fredoka"/>
              </a:rPr>
            </a:br>
            <a:endParaRPr sz="1800">
              <a:solidFill>
                <a:schemeClr val="dk1"/>
              </a:solidFill>
              <a:latin typeface="Fredoka"/>
              <a:ea typeface="Fredoka"/>
              <a:cs typeface="Fredoka"/>
              <a:sym typeface="Fredoka"/>
            </a:endParaRPr>
          </a:p>
        </p:txBody>
      </p:sp>
      <p:pic>
        <p:nvPicPr>
          <p:cNvPr id="452" name="Google Shape;452;p47"/>
          <p:cNvPicPr preferRelativeResize="0"/>
          <p:nvPr/>
        </p:nvPicPr>
        <p:blipFill rotWithShape="1">
          <a:blip r:embed="rId5">
            <a:alphaModFix/>
          </a:blip>
          <a:srcRect b="0" l="0" r="0" t="0"/>
          <a:stretch/>
        </p:blipFill>
        <p:spPr>
          <a:xfrm>
            <a:off x="6757234" y="1690688"/>
            <a:ext cx="4476750" cy="3667125"/>
          </a:xfrm>
          <a:prstGeom prst="rect">
            <a:avLst/>
          </a:prstGeom>
          <a:noFill/>
          <a:ln>
            <a:noFill/>
          </a:ln>
        </p:spPr>
      </p:pic>
      <p:sp>
        <p:nvSpPr>
          <p:cNvPr id="453" name="Google Shape;453;p47"/>
          <p:cNvSpPr txBox="1"/>
          <p:nvPr/>
        </p:nvSpPr>
        <p:spPr>
          <a:xfrm>
            <a:off x="5655184" y="1630282"/>
            <a:ext cx="1507144"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lt1"/>
                </a:solidFill>
                <a:latin typeface="Fredoka"/>
                <a:ea typeface="Fredoka"/>
                <a:cs typeface="Fredoka"/>
                <a:sym typeface="Fredoka"/>
              </a:rPr>
              <a:t>שרירי העדשה</a:t>
            </a:r>
            <a:endParaRPr/>
          </a:p>
        </p:txBody>
      </p:sp>
      <p:cxnSp>
        <p:nvCxnSpPr>
          <p:cNvPr id="454" name="Google Shape;454;p47"/>
          <p:cNvCxnSpPr/>
          <p:nvPr/>
        </p:nvCxnSpPr>
        <p:spPr>
          <a:xfrm>
            <a:off x="6788464" y="1960562"/>
            <a:ext cx="676638" cy="737668"/>
          </a:xfrm>
          <a:prstGeom prst="straightConnector1">
            <a:avLst/>
          </a:prstGeom>
          <a:noFill/>
          <a:ln cap="flat" cmpd="sng" w="38100">
            <a:solidFill>
              <a:schemeClr val="lt1"/>
            </a:solidFill>
            <a:prstDash val="solid"/>
            <a:miter lim="800000"/>
            <a:headEnd len="sm" w="sm" type="none"/>
            <a:tailEnd len="med" w="med" type="triangle"/>
          </a:ln>
        </p:spPr>
      </p:cxnSp>
      <p:sp>
        <p:nvSpPr>
          <p:cNvPr id="455" name="Google Shape;455;p47"/>
          <p:cNvSpPr txBox="1"/>
          <p:nvPr/>
        </p:nvSpPr>
        <p:spPr>
          <a:xfrm rot="-5400000">
            <a:off x="7111859" y="3344370"/>
            <a:ext cx="772969"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dk1"/>
                </a:solidFill>
                <a:latin typeface="Fredoka"/>
                <a:ea typeface="Fredoka"/>
                <a:cs typeface="Fredoka"/>
                <a:sym typeface="Fredoka"/>
              </a:rPr>
              <a:t>עדשה</a:t>
            </a:r>
            <a:endParaRPr/>
          </a:p>
        </p:txBody>
      </p:sp>
      <p:sp>
        <p:nvSpPr>
          <p:cNvPr id="456" name="Google Shape;456;p47"/>
          <p:cNvSpPr txBox="1"/>
          <p:nvPr/>
        </p:nvSpPr>
        <p:spPr>
          <a:xfrm rot="-5594632">
            <a:off x="6025478" y="3244334"/>
            <a:ext cx="766557"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lt1"/>
                </a:solidFill>
                <a:latin typeface="Fredoka"/>
                <a:ea typeface="Fredoka"/>
                <a:cs typeface="Fredoka"/>
                <a:sym typeface="Fredoka"/>
              </a:rPr>
              <a:t>קרנית</a:t>
            </a:r>
            <a:endParaRPr/>
          </a:p>
        </p:txBody>
      </p:sp>
      <p:cxnSp>
        <p:nvCxnSpPr>
          <p:cNvPr id="457" name="Google Shape;457;p47"/>
          <p:cNvCxnSpPr/>
          <p:nvPr/>
        </p:nvCxnSpPr>
        <p:spPr>
          <a:xfrm flipH="1" rot="10800000">
            <a:off x="6546046" y="3343456"/>
            <a:ext cx="211188" cy="58171"/>
          </a:xfrm>
          <a:prstGeom prst="straightConnector1">
            <a:avLst/>
          </a:prstGeom>
          <a:noFill/>
          <a:ln cap="flat" cmpd="sng" w="38100">
            <a:solidFill>
              <a:schemeClr val="lt1"/>
            </a:solidFill>
            <a:prstDash val="solid"/>
            <a:miter lim="800000"/>
            <a:headEnd len="sm" w="sm" type="none"/>
            <a:tailEnd len="med" w="med" type="triangle"/>
          </a:ln>
        </p:spPr>
      </p:cxnSp>
      <p:cxnSp>
        <p:nvCxnSpPr>
          <p:cNvPr id="458" name="Google Shape;458;p47"/>
          <p:cNvCxnSpPr/>
          <p:nvPr/>
        </p:nvCxnSpPr>
        <p:spPr>
          <a:xfrm flipH="1" rot="10800000">
            <a:off x="6546046" y="3524250"/>
            <a:ext cx="616282" cy="942819"/>
          </a:xfrm>
          <a:prstGeom prst="straightConnector1">
            <a:avLst/>
          </a:prstGeom>
          <a:noFill/>
          <a:ln cap="flat" cmpd="sng" w="38100">
            <a:solidFill>
              <a:schemeClr val="lt1"/>
            </a:solidFill>
            <a:prstDash val="solid"/>
            <a:miter lim="800000"/>
            <a:headEnd len="sm" w="sm" type="none"/>
            <a:tailEnd len="med" w="med" type="triangle"/>
          </a:ln>
        </p:spPr>
      </p:cxnSp>
      <p:sp>
        <p:nvSpPr>
          <p:cNvPr id="459" name="Google Shape;459;p47"/>
          <p:cNvSpPr txBox="1"/>
          <p:nvPr/>
        </p:nvSpPr>
        <p:spPr>
          <a:xfrm>
            <a:off x="5939629" y="4513533"/>
            <a:ext cx="675186"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lt1"/>
                </a:solidFill>
                <a:latin typeface="Fredoka"/>
                <a:ea typeface="Fredoka"/>
                <a:cs typeface="Fredoka"/>
                <a:sym typeface="Fredoka"/>
              </a:rPr>
              <a:t>אישון</a:t>
            </a:r>
            <a:endParaRPr/>
          </a:p>
        </p:txBody>
      </p:sp>
      <p:cxnSp>
        <p:nvCxnSpPr>
          <p:cNvPr id="460" name="Google Shape;460;p47"/>
          <p:cNvCxnSpPr/>
          <p:nvPr/>
        </p:nvCxnSpPr>
        <p:spPr>
          <a:xfrm>
            <a:off x="6132311" y="2633506"/>
            <a:ext cx="1125087" cy="396861"/>
          </a:xfrm>
          <a:prstGeom prst="straightConnector1">
            <a:avLst/>
          </a:prstGeom>
          <a:noFill/>
          <a:ln cap="flat" cmpd="sng" w="38100">
            <a:solidFill>
              <a:schemeClr val="lt1"/>
            </a:solidFill>
            <a:prstDash val="solid"/>
            <a:miter lim="800000"/>
            <a:headEnd len="sm" w="sm" type="none"/>
            <a:tailEnd len="med" w="med" type="triangle"/>
          </a:ln>
        </p:spPr>
      </p:cxnSp>
      <p:sp>
        <p:nvSpPr>
          <p:cNvPr id="461" name="Google Shape;461;p47"/>
          <p:cNvSpPr txBox="1"/>
          <p:nvPr/>
        </p:nvSpPr>
        <p:spPr>
          <a:xfrm>
            <a:off x="105441" y="2328103"/>
            <a:ext cx="6093500"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lt1"/>
                </a:solidFill>
                <a:latin typeface="Fredoka"/>
                <a:ea typeface="Fredoka"/>
                <a:cs typeface="Fredoka"/>
                <a:sym typeface="Fredoka"/>
              </a:rPr>
              <a:t>קשתית</a:t>
            </a:r>
            <a:endParaRPr/>
          </a:p>
        </p:txBody>
      </p:sp>
      <p:pic>
        <p:nvPicPr>
          <p:cNvPr descr="תמונה שמכילה עיגול, שחור ולבן&#10;&#10;התיאור נוצר באופן אוטומטי" id="462" name="Google Shape;462;p47"/>
          <p:cNvPicPr preferRelativeResize="0"/>
          <p:nvPr/>
        </p:nvPicPr>
        <p:blipFill rotWithShape="1">
          <a:blip r:embed="rId6">
            <a:alphaModFix/>
          </a:blip>
          <a:srcRect b="0" l="0" r="0" t="0"/>
          <a:stretch/>
        </p:blipFill>
        <p:spPr>
          <a:xfrm>
            <a:off x="373039" y="1690688"/>
            <a:ext cx="4573666" cy="4131273"/>
          </a:xfrm>
          <a:prstGeom prst="rect">
            <a:avLst/>
          </a:prstGeom>
          <a:noFill/>
          <a:ln>
            <a:noFill/>
          </a:ln>
        </p:spPr>
      </p:pic>
      <p:pic>
        <p:nvPicPr>
          <p:cNvPr descr="תמונה שמכילה גרפיקה, גופן, לוגו, עיצוב גרפי&#10;&#10;התיאור נוצר באופן אוטומטי" id="463" name="Google Shape;463;p47"/>
          <p:cNvPicPr preferRelativeResize="0"/>
          <p:nvPr/>
        </p:nvPicPr>
        <p:blipFill rotWithShape="1">
          <a:blip r:embed="rId7">
            <a:alphaModFix/>
          </a:blip>
          <a:srcRect b="0" l="0" r="0" t="0"/>
          <a:stretch/>
        </p:blipFill>
        <p:spPr>
          <a:xfrm>
            <a:off x="-163483" y="-127061"/>
            <a:ext cx="2508332" cy="2309933"/>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48"/>
          <p:cNvSpPr txBox="1"/>
          <p:nvPr>
            <p:ph type="title"/>
          </p:nvPr>
        </p:nvSpPr>
        <p:spPr>
          <a:xfrm>
            <a:off x="4461640" y="365125"/>
            <a:ext cx="6892159"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t>ראייה של מה שקורה ביבשה מתוך המים</a:t>
            </a:r>
            <a:endParaRPr/>
          </a:p>
        </p:txBody>
      </p:sp>
      <p:pic>
        <p:nvPicPr>
          <p:cNvPr id="469" name="Google Shape;469;p48"/>
          <p:cNvPicPr preferRelativeResize="0"/>
          <p:nvPr>
            <p:ph idx="1" type="body"/>
          </p:nvPr>
        </p:nvPicPr>
        <p:blipFill rotWithShape="1">
          <a:blip r:embed="rId3">
            <a:alphaModFix/>
          </a:blip>
          <a:srcRect b="0" l="0" r="0" t="0"/>
          <a:stretch/>
        </p:blipFill>
        <p:spPr>
          <a:xfrm>
            <a:off x="4153825" y="2014812"/>
            <a:ext cx="7762665" cy="4351338"/>
          </a:xfrm>
          <a:prstGeom prst="rect">
            <a:avLst/>
          </a:prstGeom>
          <a:noFill/>
          <a:ln>
            <a:noFill/>
          </a:ln>
        </p:spPr>
      </p:pic>
      <p:pic>
        <p:nvPicPr>
          <p:cNvPr id="470" name="Google Shape;470;p48"/>
          <p:cNvPicPr preferRelativeResize="0"/>
          <p:nvPr/>
        </p:nvPicPr>
        <p:blipFill rotWithShape="1">
          <a:blip r:embed="rId4">
            <a:alphaModFix/>
          </a:blip>
          <a:srcRect b="0" l="0" r="0" t="0"/>
          <a:stretch/>
        </p:blipFill>
        <p:spPr>
          <a:xfrm>
            <a:off x="0" y="0"/>
            <a:ext cx="3857625" cy="68580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pic>
        <p:nvPicPr>
          <p:cNvPr id="475" name="Google Shape;475;p49"/>
          <p:cNvPicPr preferRelativeResize="0"/>
          <p:nvPr/>
        </p:nvPicPr>
        <p:blipFill rotWithShape="1">
          <a:blip r:embed="rId3">
            <a:alphaModFix/>
          </a:blip>
          <a:srcRect b="0" l="0" r="0" t="0"/>
          <a:stretch/>
        </p:blipFill>
        <p:spPr>
          <a:xfrm>
            <a:off x="675050" y="0"/>
            <a:ext cx="10841900" cy="68580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t>מעבר אור ממים לאוויר</a:t>
            </a:r>
            <a:endParaRPr/>
          </a:p>
        </p:txBody>
      </p:sp>
      <p:sp>
        <p:nvSpPr>
          <p:cNvPr id="481" name="Google Shape;481;p50"/>
          <p:cNvSpPr txBox="1"/>
          <p:nvPr>
            <p:ph idx="1" type="body"/>
          </p:nvPr>
        </p:nvSpPr>
        <p:spPr>
          <a:xfrm>
            <a:off x="1405759" y="1526080"/>
            <a:ext cx="10515600" cy="4351338"/>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chemeClr val="lt1"/>
              </a:buClr>
              <a:buSzPts val="2800"/>
              <a:buChar char="•"/>
            </a:pPr>
            <a:r>
              <a:rPr lang="iw-IL">
                <a:solidFill>
                  <a:schemeClr val="lt1"/>
                </a:solidFill>
              </a:rPr>
              <a:t>ניסוי: חוק סנל בחומר בעל מקדם שבירה גבוה לנמוך</a:t>
            </a:r>
            <a:endParaRPr/>
          </a:p>
          <a:p>
            <a:pPr indent="-50800" lvl="0" marL="228600" rtl="1" algn="r">
              <a:lnSpc>
                <a:spcPct val="90000"/>
              </a:lnSpc>
              <a:spcBef>
                <a:spcPts val="1000"/>
              </a:spcBef>
              <a:spcAft>
                <a:spcPts val="0"/>
              </a:spcAft>
              <a:buClr>
                <a:schemeClr val="dk1"/>
              </a:buClr>
              <a:buSzPts val="2800"/>
              <a:buNone/>
            </a:pPr>
            <a:r>
              <a:t/>
            </a:r>
            <a:endParaRPr>
              <a:solidFill>
                <a:schemeClr val="lt1"/>
              </a:solidFill>
            </a:endParaRPr>
          </a:p>
        </p:txBody>
      </p:sp>
      <p:pic>
        <p:nvPicPr>
          <p:cNvPr id="482" name="Google Shape;482;p50"/>
          <p:cNvPicPr preferRelativeResize="0"/>
          <p:nvPr/>
        </p:nvPicPr>
        <p:blipFill rotWithShape="1">
          <a:blip r:embed="rId3">
            <a:alphaModFix/>
          </a:blip>
          <a:srcRect b="0" l="0" r="0" t="0"/>
          <a:stretch/>
        </p:blipFill>
        <p:spPr>
          <a:xfrm>
            <a:off x="417553" y="3344059"/>
            <a:ext cx="3222798" cy="2417098"/>
          </a:xfrm>
          <a:prstGeom prst="rect">
            <a:avLst/>
          </a:prstGeom>
          <a:noFill/>
          <a:ln>
            <a:noFill/>
          </a:ln>
        </p:spPr>
      </p:pic>
      <p:pic>
        <p:nvPicPr>
          <p:cNvPr descr="תמונה שמכילה קו, צילום מסך, אומנות&#10;&#10;התיאור נוצר באופן אוטומטי" id="483" name="Google Shape;483;p50"/>
          <p:cNvPicPr preferRelativeResize="0"/>
          <p:nvPr/>
        </p:nvPicPr>
        <p:blipFill rotWithShape="1">
          <a:blip r:embed="rId4">
            <a:alphaModFix/>
          </a:blip>
          <a:srcRect b="0" l="0" r="0" t="0"/>
          <a:stretch/>
        </p:blipFill>
        <p:spPr>
          <a:xfrm>
            <a:off x="4106310" y="2612341"/>
            <a:ext cx="7528899" cy="3880534"/>
          </a:xfrm>
          <a:prstGeom prst="rect">
            <a:avLst/>
          </a:prstGeom>
          <a:noFill/>
          <a:ln>
            <a:noFill/>
          </a:ln>
        </p:spPr>
      </p:pic>
      <p:pic>
        <p:nvPicPr>
          <p:cNvPr descr="תמונה שמכילה גרפיקה, גופן, לוגו, עיצוב גרפי&#10;&#10;התיאור נוצר באופן אוטומטי" id="484" name="Google Shape;484;p50"/>
          <p:cNvPicPr preferRelativeResize="0"/>
          <p:nvPr/>
        </p:nvPicPr>
        <p:blipFill rotWithShape="1">
          <a:blip r:embed="rId5">
            <a:alphaModFix/>
          </a:blip>
          <a:srcRect b="0" l="0" r="0" t="0"/>
          <a:stretch/>
        </p:blipFill>
        <p:spPr>
          <a:xfrm>
            <a:off x="-163483" y="-127061"/>
            <a:ext cx="2508332" cy="2309933"/>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51"/>
          <p:cNvSpPr txBox="1"/>
          <p:nvPr>
            <p:ph type="title"/>
          </p:nvPr>
        </p:nvSpPr>
        <p:spPr>
          <a:xfrm>
            <a:off x="1161737" y="385544"/>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t>תוצאות הניסוי</a:t>
            </a:r>
            <a:endParaRPr/>
          </a:p>
        </p:txBody>
      </p:sp>
      <p:graphicFrame>
        <p:nvGraphicFramePr>
          <p:cNvPr id="490" name="Google Shape;490;p51"/>
          <p:cNvGraphicFramePr/>
          <p:nvPr/>
        </p:nvGraphicFramePr>
        <p:xfrm>
          <a:off x="4092314" y="2443397"/>
          <a:ext cx="7989757" cy="4257205"/>
        </p:xfrm>
        <a:graphic>
          <a:graphicData uri="http://schemas.openxmlformats.org/drawingml/2006/chart">
            <c:chart r:id="rId3"/>
          </a:graphicData>
        </a:graphic>
      </p:graphicFrame>
      <p:sp>
        <p:nvSpPr>
          <p:cNvPr id="491" name="Google Shape;491;p51"/>
          <p:cNvSpPr txBox="1"/>
          <p:nvPr/>
        </p:nvSpPr>
        <p:spPr>
          <a:xfrm>
            <a:off x="-811343" y="2424209"/>
            <a:ext cx="3946160" cy="92333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iw-IL" sz="1800" u="sng" strike="noStrike">
                <a:solidFill>
                  <a:srgbClr val="0645AD"/>
                </a:solidFill>
                <a:latin typeface="Arial"/>
                <a:ea typeface="Arial"/>
                <a:cs typeface="Arial"/>
                <a:sym typeface="Arial"/>
                <a:hlinkClick r:id="rId4">
                  <a:extLst>
                    <a:ext uri="{A12FA001-AC4F-418D-AE19-62706E023703}">
                      <ahyp:hlinkClr val="tx"/>
                    </a:ext>
                  </a:extLst>
                </a:hlinkClick>
              </a:rPr>
              <a:t>Josell7</a:t>
            </a:r>
            <a:r>
              <a:rPr b="0" i="0" lang="iw-IL" sz="1800">
                <a:solidFill>
                  <a:srgbClr val="362B36"/>
                </a:solidFill>
                <a:latin typeface="Arial"/>
                <a:ea typeface="Arial"/>
                <a:cs typeface="Arial"/>
                <a:sym typeface="Arial"/>
              </a:rPr>
              <a:t>, </a:t>
            </a:r>
            <a:r>
              <a:rPr b="0" i="0" lang="iw-IL" sz="1800" u="sng" strike="noStrike">
                <a:solidFill>
                  <a:srgbClr val="0645AD"/>
                </a:solidFill>
                <a:latin typeface="Arial"/>
                <a:ea typeface="Arial"/>
                <a:cs typeface="Arial"/>
                <a:sym typeface="Arial"/>
                <a:hlinkClick r:id="rId5">
                  <a:extLst>
                    <a:ext uri="{A12FA001-AC4F-418D-AE19-62706E023703}">
                      <ahyp:hlinkClr val="tx"/>
                    </a:ext>
                  </a:extLst>
                </a:hlinkClick>
              </a:rPr>
              <a:t>CC BY-SA 3.0</a:t>
            </a:r>
            <a:r>
              <a:rPr b="0" i="0" lang="iw-IL" sz="1800">
                <a:solidFill>
                  <a:srgbClr val="362B36"/>
                </a:solidFill>
                <a:latin typeface="Arial"/>
                <a:ea typeface="Arial"/>
                <a:cs typeface="Arial"/>
                <a:sym typeface="Arial"/>
              </a:rPr>
              <a:t>, via Wikimedia Commons</a:t>
            </a:r>
            <a:br>
              <a:rPr lang="iw-IL" sz="1800">
                <a:solidFill>
                  <a:schemeClr val="dk1"/>
                </a:solidFill>
                <a:latin typeface="Fredoka"/>
                <a:ea typeface="Fredoka"/>
                <a:cs typeface="Fredoka"/>
                <a:sym typeface="Fredoka"/>
              </a:rPr>
            </a:br>
            <a:endParaRPr sz="1800">
              <a:solidFill>
                <a:schemeClr val="dk1"/>
              </a:solidFill>
              <a:latin typeface="Fredoka"/>
              <a:ea typeface="Fredoka"/>
              <a:cs typeface="Fredoka"/>
              <a:sym typeface="Fredoka"/>
            </a:endParaRPr>
          </a:p>
        </p:txBody>
      </p:sp>
      <p:pic>
        <p:nvPicPr>
          <p:cNvPr id="492" name="Google Shape;492;p51"/>
          <p:cNvPicPr preferRelativeResize="0"/>
          <p:nvPr/>
        </p:nvPicPr>
        <p:blipFill rotWithShape="1">
          <a:blip r:embed="rId6">
            <a:alphaModFix/>
          </a:blip>
          <a:srcRect b="0" l="0" r="0" t="0"/>
          <a:stretch/>
        </p:blipFill>
        <p:spPr>
          <a:xfrm>
            <a:off x="304800" y="221832"/>
            <a:ext cx="6545943" cy="2038665"/>
          </a:xfrm>
          <a:prstGeom prst="rect">
            <a:avLst/>
          </a:prstGeom>
          <a:noFill/>
          <a:ln>
            <a:noFill/>
          </a:ln>
        </p:spPr>
      </p:pic>
      <p:sp>
        <p:nvSpPr>
          <p:cNvPr id="493" name="Google Shape;493;p51"/>
          <p:cNvSpPr txBox="1"/>
          <p:nvPr/>
        </p:nvSpPr>
        <p:spPr>
          <a:xfrm>
            <a:off x="109928" y="6313002"/>
            <a:ext cx="3533157" cy="92333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iw-IL" sz="1800" u="sng" strike="noStrike">
                <a:solidFill>
                  <a:srgbClr val="0645AD"/>
                </a:solidFill>
                <a:latin typeface="Arial"/>
                <a:ea typeface="Arial"/>
                <a:cs typeface="Arial"/>
                <a:sym typeface="Arial"/>
                <a:hlinkClick r:id="rId7">
                  <a:extLst>
                    <a:ext uri="{A12FA001-AC4F-418D-AE19-62706E023703}">
                      <ahyp:hlinkClr val="tx"/>
                    </a:ext>
                  </a:extLst>
                </a:hlinkClick>
              </a:rPr>
              <a:t>DPoptics</a:t>
            </a:r>
            <a:r>
              <a:rPr b="0" i="0" lang="iw-IL" sz="1800">
                <a:solidFill>
                  <a:srgbClr val="362B36"/>
                </a:solidFill>
                <a:latin typeface="Arial"/>
                <a:ea typeface="Arial"/>
                <a:cs typeface="Arial"/>
                <a:sym typeface="Arial"/>
              </a:rPr>
              <a:t>, </a:t>
            </a:r>
            <a:r>
              <a:rPr b="0" i="0" lang="iw-IL" sz="1800" u="sng" strike="noStrike">
                <a:solidFill>
                  <a:srgbClr val="0645AD"/>
                </a:solidFill>
                <a:latin typeface="Arial"/>
                <a:ea typeface="Arial"/>
                <a:cs typeface="Arial"/>
                <a:sym typeface="Arial"/>
                <a:hlinkClick r:id="rId8">
                  <a:extLst>
                    <a:ext uri="{A12FA001-AC4F-418D-AE19-62706E023703}">
                      <ahyp:hlinkClr val="tx"/>
                    </a:ext>
                  </a:extLst>
                </a:hlinkClick>
              </a:rPr>
              <a:t>CC BY-SA 3.0</a:t>
            </a:r>
            <a:r>
              <a:rPr b="0" i="0" lang="iw-IL" sz="1800">
                <a:solidFill>
                  <a:srgbClr val="362B36"/>
                </a:solidFill>
                <a:latin typeface="Arial"/>
                <a:ea typeface="Arial"/>
                <a:cs typeface="Arial"/>
                <a:sym typeface="Arial"/>
              </a:rPr>
              <a:t>, via Wikimedia Commons</a:t>
            </a:r>
            <a:br>
              <a:rPr lang="iw-IL" sz="1800">
                <a:solidFill>
                  <a:schemeClr val="dk1"/>
                </a:solidFill>
                <a:latin typeface="Fredoka"/>
                <a:ea typeface="Fredoka"/>
                <a:cs typeface="Fredoka"/>
                <a:sym typeface="Fredoka"/>
              </a:rPr>
            </a:br>
            <a:endParaRPr sz="1800">
              <a:solidFill>
                <a:schemeClr val="dk1"/>
              </a:solidFill>
              <a:latin typeface="Fredoka"/>
              <a:ea typeface="Fredoka"/>
              <a:cs typeface="Fredoka"/>
              <a:sym typeface="Fredoka"/>
            </a:endParaRPr>
          </a:p>
        </p:txBody>
      </p:sp>
      <p:pic>
        <p:nvPicPr>
          <p:cNvPr id="494" name="Google Shape;494;p51"/>
          <p:cNvPicPr preferRelativeResize="0"/>
          <p:nvPr/>
        </p:nvPicPr>
        <p:blipFill rotWithShape="1">
          <a:blip r:embed="rId9">
            <a:alphaModFix/>
          </a:blip>
          <a:srcRect b="0" l="0" r="0" t="0"/>
          <a:stretch/>
        </p:blipFill>
        <p:spPr>
          <a:xfrm>
            <a:off x="0" y="3759777"/>
            <a:ext cx="3943643" cy="2140986"/>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pic>
        <p:nvPicPr>
          <p:cNvPr id="499" name="Google Shape;499;p52"/>
          <p:cNvPicPr preferRelativeResize="0"/>
          <p:nvPr>
            <p:ph idx="1" type="body"/>
          </p:nvPr>
        </p:nvPicPr>
        <p:blipFill rotWithShape="1">
          <a:blip r:embed="rId3">
            <a:alphaModFix/>
          </a:blip>
          <a:srcRect b="0" l="0" r="0" t="0"/>
          <a:stretch/>
        </p:blipFill>
        <p:spPr>
          <a:xfrm>
            <a:off x="294216" y="1980120"/>
            <a:ext cx="5801784" cy="4351338"/>
          </a:xfrm>
          <a:prstGeom prst="rect">
            <a:avLst/>
          </a:prstGeom>
          <a:noFill/>
          <a:ln>
            <a:noFill/>
          </a:ln>
        </p:spPr>
      </p:pic>
      <p:pic>
        <p:nvPicPr>
          <p:cNvPr id="500" name="Google Shape;500;p52"/>
          <p:cNvPicPr preferRelativeResize="0"/>
          <p:nvPr/>
        </p:nvPicPr>
        <p:blipFill rotWithShape="1">
          <a:blip r:embed="rId4">
            <a:alphaModFix/>
          </a:blip>
          <a:srcRect b="0" l="0" r="0" t="0"/>
          <a:stretch/>
        </p:blipFill>
        <p:spPr>
          <a:xfrm>
            <a:off x="6393566" y="2100042"/>
            <a:ext cx="5798434" cy="4351338"/>
          </a:xfrm>
          <a:prstGeom prst="rect">
            <a:avLst/>
          </a:prstGeom>
          <a:noFill/>
          <a:ln>
            <a:noFill/>
          </a:ln>
        </p:spPr>
      </p:pic>
      <p:sp>
        <p:nvSpPr>
          <p:cNvPr id="501" name="Google Shape;501;p52"/>
          <p:cNvSpPr txBox="1"/>
          <p:nvPr>
            <p:ph type="title"/>
          </p:nvPr>
        </p:nvSpPr>
        <p:spPr>
          <a:xfrm>
            <a:off x="1161737" y="385544"/>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t>חלון סנל</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t>רדיוס חלון סנל כתלות בעומק הצופה</a:t>
            </a:r>
            <a:endParaRPr/>
          </a:p>
        </p:txBody>
      </p:sp>
      <p:pic>
        <p:nvPicPr>
          <p:cNvPr id="507" name="Google Shape;507;p53"/>
          <p:cNvPicPr preferRelativeResize="0"/>
          <p:nvPr>
            <p:ph idx="1" type="body"/>
          </p:nvPr>
        </p:nvPicPr>
        <p:blipFill rotWithShape="1">
          <a:blip r:embed="rId3">
            <a:alphaModFix/>
          </a:blip>
          <a:srcRect b="0" l="0" r="0" t="0"/>
          <a:stretch/>
        </p:blipFill>
        <p:spPr>
          <a:xfrm>
            <a:off x="6769100" y="2233612"/>
            <a:ext cx="4343400" cy="4038600"/>
          </a:xfrm>
          <a:prstGeom prst="rect">
            <a:avLst/>
          </a:prstGeom>
          <a:noFill/>
          <a:ln>
            <a:noFill/>
          </a:ln>
        </p:spPr>
      </p:pic>
      <p:pic>
        <p:nvPicPr>
          <p:cNvPr id="508" name="Google Shape;508;p53"/>
          <p:cNvPicPr preferRelativeResize="0"/>
          <p:nvPr/>
        </p:nvPicPr>
        <p:blipFill rotWithShape="1">
          <a:blip r:embed="rId4">
            <a:alphaModFix/>
          </a:blip>
          <a:srcRect b="0" l="0" r="0" t="0"/>
          <a:stretch/>
        </p:blipFill>
        <p:spPr>
          <a:xfrm>
            <a:off x="1079499" y="2851831"/>
            <a:ext cx="4307061" cy="2271712"/>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lt1"/>
              </a:buClr>
              <a:buSzPts val="4400"/>
              <a:buFont typeface="Fredoka"/>
              <a:buNone/>
            </a:pPr>
            <a:r>
              <a:rPr lang="iw-IL"/>
              <a:t>עדשת עין הדג</a:t>
            </a:r>
            <a:endParaRPr/>
          </a:p>
        </p:txBody>
      </p:sp>
      <p:sp>
        <p:nvSpPr>
          <p:cNvPr id="514" name="Google Shape;514;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chemeClr val="lt1"/>
              </a:buClr>
              <a:buSzPts val="2800"/>
              <a:buChar char="•"/>
            </a:pPr>
            <a:r>
              <a:rPr lang="iw-IL">
                <a:solidFill>
                  <a:schemeClr val="lt1"/>
                </a:solidFill>
              </a:rPr>
              <a:t>העדשה בעינית הדלת</a:t>
            </a:r>
            <a:endParaRPr/>
          </a:p>
          <a:p>
            <a:pPr indent="-228600" lvl="0" marL="228600" rtl="1" algn="r">
              <a:lnSpc>
                <a:spcPct val="90000"/>
              </a:lnSpc>
              <a:spcBef>
                <a:spcPts val="1000"/>
              </a:spcBef>
              <a:spcAft>
                <a:spcPts val="0"/>
              </a:spcAft>
              <a:buClr>
                <a:schemeClr val="lt1"/>
              </a:buClr>
              <a:buSzPts val="2800"/>
              <a:buChar char="•"/>
            </a:pPr>
            <a:r>
              <a:rPr lang="iw-IL">
                <a:solidFill>
                  <a:schemeClr val="lt1"/>
                </a:solidFill>
              </a:rPr>
              <a:t>עדשה רחבה אבל עם עיוות</a:t>
            </a:r>
            <a:endParaRPr/>
          </a:p>
        </p:txBody>
      </p:sp>
      <p:pic>
        <p:nvPicPr>
          <p:cNvPr id="515" name="Google Shape;515;p54"/>
          <p:cNvPicPr preferRelativeResize="0"/>
          <p:nvPr/>
        </p:nvPicPr>
        <p:blipFill rotWithShape="1">
          <a:blip r:embed="rId3">
            <a:alphaModFix/>
          </a:blip>
          <a:srcRect b="0" l="0" r="0" t="0"/>
          <a:stretch/>
        </p:blipFill>
        <p:spPr>
          <a:xfrm>
            <a:off x="0" y="0"/>
            <a:ext cx="5138057" cy="6846461"/>
          </a:xfrm>
          <a:prstGeom prst="rect">
            <a:avLst/>
          </a:prstGeom>
          <a:noFill/>
          <a:ln>
            <a:noFill/>
          </a:ln>
        </p:spPr>
      </p:pic>
      <p:sp>
        <p:nvSpPr>
          <p:cNvPr id="516" name="Google Shape;516;p54"/>
          <p:cNvSpPr txBox="1"/>
          <p:nvPr/>
        </p:nvSpPr>
        <p:spPr>
          <a:xfrm>
            <a:off x="5515428" y="6031210"/>
            <a:ext cx="3904344"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iw-IL" sz="1800" u="sng" strike="noStrike">
                <a:solidFill>
                  <a:srgbClr val="0645AD"/>
                </a:solidFill>
                <a:latin typeface="Arial"/>
                <a:ea typeface="Arial"/>
                <a:cs typeface="Arial"/>
                <a:sym typeface="Arial"/>
                <a:hlinkClick r:id="rId4">
                  <a:extLst>
                    <a:ext uri="{A12FA001-AC4F-418D-AE19-62706E023703}">
                      <ahyp:hlinkClr val="tx"/>
                    </a:ext>
                  </a:extLst>
                </a:hlinkClick>
              </a:rPr>
              <a:t>Jakub T. Jankiewicz</a:t>
            </a:r>
            <a:r>
              <a:rPr b="0" i="0" lang="iw-IL" sz="1800">
                <a:solidFill>
                  <a:srgbClr val="362B36"/>
                </a:solidFill>
                <a:latin typeface="Arial"/>
                <a:ea typeface="Arial"/>
                <a:cs typeface="Arial"/>
                <a:sym typeface="Arial"/>
              </a:rPr>
              <a:t>, </a:t>
            </a:r>
            <a:r>
              <a:rPr b="0" i="0" lang="iw-IL" sz="1800" u="sng" strike="noStrike">
                <a:solidFill>
                  <a:srgbClr val="0645AD"/>
                </a:solidFill>
                <a:latin typeface="Arial"/>
                <a:ea typeface="Arial"/>
                <a:cs typeface="Arial"/>
                <a:sym typeface="Arial"/>
                <a:hlinkClick r:id="rId5">
                  <a:extLst>
                    <a:ext uri="{A12FA001-AC4F-418D-AE19-62706E023703}">
                      <ahyp:hlinkClr val="tx"/>
                    </a:ext>
                  </a:extLst>
                </a:hlinkClick>
              </a:rPr>
              <a:t>CC BY-SA 4.0</a:t>
            </a:r>
            <a:r>
              <a:rPr b="0" i="0" lang="iw-IL" sz="1800">
                <a:solidFill>
                  <a:srgbClr val="362B36"/>
                </a:solidFill>
                <a:latin typeface="Arial"/>
                <a:ea typeface="Arial"/>
                <a:cs typeface="Arial"/>
                <a:sym typeface="Arial"/>
              </a:rPr>
              <a:t>, via Wikimedia Commons</a:t>
            </a:r>
            <a:br>
              <a:rPr lang="iw-IL" sz="1800">
                <a:solidFill>
                  <a:schemeClr val="dk1"/>
                </a:solidFill>
                <a:latin typeface="Fredoka"/>
                <a:ea typeface="Fredoka"/>
                <a:cs typeface="Fredoka"/>
                <a:sym typeface="Fredoka"/>
              </a:rPr>
            </a:br>
            <a:endParaRPr sz="1800">
              <a:solidFill>
                <a:schemeClr val="dk1"/>
              </a:solidFill>
              <a:latin typeface="Fredoka"/>
              <a:ea typeface="Fredoka"/>
              <a:cs typeface="Fredoka"/>
              <a:sym typeface="Fredoka"/>
            </a:endParaRPr>
          </a:p>
        </p:txBody>
      </p:sp>
    </p:spTree>
  </p:cSld>
  <p:clrMapOvr>
    <a:masterClrMapping/>
  </p:clrMapOvr>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2023-10-22T07:07:18Z</dcterms:created>
  <dc:creator>שפרה בריגה</dc:creator>
</cp:coreProperties>
</file>